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2" r:id="rId6"/>
    <p:sldId id="263" r:id="rId7"/>
    <p:sldId id="265" r:id="rId8"/>
    <p:sldId id="268" r:id="rId9"/>
    <p:sldId id="269" r:id="rId10"/>
    <p:sldId id="266" r:id="rId11"/>
    <p:sldId id="273" r:id="rId12"/>
    <p:sldId id="259" r:id="rId13"/>
    <p:sldId id="261" r:id="rId14"/>
    <p:sldId id="264" r:id="rId15"/>
    <p:sldId id="267" r:id="rId16"/>
    <p:sldId id="270" r:id="rId17"/>
    <p:sldId id="271" r:id="rId18"/>
    <p:sldId id="272" r:id="rId19"/>
    <p:sldId id="274" r:id="rId20"/>
    <p:sldId id="276" r:id="rId21"/>
    <p:sldId id="275" r:id="rId22"/>
    <p:sldId id="277" r:id="rId23"/>
    <p:sldId id="278" r:id="rId24"/>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q2zMBGL9sqtGAhwWM3YsoA==" hashData="65spVtMyLyo6GXTGDGYNk1Z4Ul4="/>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63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8" name="CuadroTexto 8"/>
          <p:cNvSpPr txBox="1">
            <a:spLocks noChangeArrowheads="1"/>
          </p:cNvSpPr>
          <p:nvPr userDrawn="1"/>
        </p:nvSpPr>
        <p:spPr bwMode="auto">
          <a:xfrm>
            <a:off x="8466138" y="14288"/>
            <a:ext cx="6778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 sz="900" smtClean="0"/>
              <a:t>© I.Suárez</a:t>
            </a:r>
          </a:p>
        </p:txBody>
      </p:sp>
    </p:spTree>
    <p:extLst>
      <p:ext uri="{BB962C8B-B14F-4D97-AF65-F5344CB8AC3E}">
        <p14:creationId xmlns:p14="http://schemas.microsoft.com/office/powerpoint/2010/main" val="2365989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26/09/14</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1991158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26/09/14</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1631641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26/09/14</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335523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26/09/14</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33350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26/09/14</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250711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26/09/14</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92632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26/09/14</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1006951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26/09/14</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163577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26/09/14</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246176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26/09/14</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21103739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tile tx="0" ty="0" sx="100000" sy="100000" flip="none" algn="tl"/>
        </a:blipFill>
        <a:effectLst/>
      </p:bgPr>
    </p:bg>
    <p:spTree>
      <p:nvGrpSpPr>
        <p:cNvPr id="1" name=""/>
        <p:cNvGrpSpPr/>
        <p:nvPr/>
      </p:nvGrpSpPr>
      <p:grpSpPr>
        <a:xfrm>
          <a:off x="0" y="0"/>
          <a:ext cx="0" cy="0"/>
          <a:chOff x="0" y="0"/>
          <a:chExt cx="0" cy="0"/>
        </a:xfrm>
      </p:grpSpPr>
      <p:sp>
        <p:nvSpPr>
          <p:cNvPr id="7" name="CuadroTexto 6"/>
          <p:cNvSpPr txBox="1"/>
          <p:nvPr userDrawn="1"/>
        </p:nvSpPr>
        <p:spPr>
          <a:xfrm>
            <a:off x="0" y="-14288"/>
            <a:ext cx="9144000" cy="369888"/>
          </a:xfrm>
          <a:prstGeom prst="rect">
            <a:avLst/>
          </a:prstGeom>
          <a:solidFill>
            <a:schemeClr val="accent5">
              <a:lumMod val="60000"/>
              <a:lumOff val="40000"/>
            </a:schemeClr>
          </a:solidFill>
          <a:ln>
            <a:solidFill>
              <a:schemeClr val="tx1"/>
            </a:solidFill>
          </a:ln>
        </p:spPr>
        <p:txBody>
          <a:bodyPr>
            <a:spAutoFit/>
          </a:bodyPr>
          <a:lstStyle/>
          <a:p>
            <a:pPr fontAlgn="auto">
              <a:spcBef>
                <a:spcPts val="0"/>
              </a:spcBef>
              <a:spcAft>
                <a:spcPts val="0"/>
              </a:spcAft>
              <a:defRPr/>
            </a:pPr>
            <a:r>
              <a:rPr lang="es-ES" dirty="0">
                <a:latin typeface="+mn-lt"/>
                <a:ea typeface="+mn-ea"/>
                <a:cs typeface="+mn-cs"/>
              </a:rPr>
              <a:t>Hª del Mundo Contemporáneo</a:t>
            </a:r>
          </a:p>
        </p:txBody>
      </p:sp>
      <p:sp>
        <p:nvSpPr>
          <p:cNvPr id="8" name="CuadroTexto 8"/>
          <p:cNvSpPr txBox="1">
            <a:spLocks noChangeArrowheads="1"/>
          </p:cNvSpPr>
          <p:nvPr userDrawn="1"/>
        </p:nvSpPr>
        <p:spPr bwMode="auto">
          <a:xfrm>
            <a:off x="8466138" y="14288"/>
            <a:ext cx="6778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 sz="900" smtClean="0"/>
              <a:t>© I.Suárez</a:t>
            </a:r>
          </a:p>
        </p:txBody>
      </p:sp>
      <p:sp>
        <p:nvSpPr>
          <p:cNvPr id="9" name="CuadroTexto 8"/>
          <p:cNvSpPr txBox="1"/>
          <p:nvPr userDrawn="1"/>
        </p:nvSpPr>
        <p:spPr>
          <a:xfrm>
            <a:off x="3111500" y="90488"/>
            <a:ext cx="3372262" cy="400110"/>
          </a:xfrm>
          <a:prstGeom prst="rect">
            <a:avLst/>
          </a:prstGeom>
          <a:solidFill>
            <a:schemeClr val="accent6">
              <a:lumMod val="50000"/>
            </a:schemeClr>
          </a:solidFill>
          <a:ln>
            <a:solidFill>
              <a:schemeClr val="tx1"/>
            </a:solidFill>
          </a:ln>
          <a:effectLst>
            <a:outerShdw blurRad="50800" dist="38100" dir="2700000" algn="tl" rotWithShape="0">
              <a:srgbClr val="000000">
                <a:alpha val="43000"/>
              </a:srgbClr>
            </a:outerShdw>
          </a:effectLst>
        </p:spPr>
        <p:txBody>
          <a:bodyPr wrap="none">
            <a:spAutoFit/>
          </a:bodyPr>
          <a:lstStyle/>
          <a:p>
            <a:pPr fontAlgn="auto">
              <a:spcBef>
                <a:spcPts val="0"/>
              </a:spcBef>
              <a:spcAft>
                <a:spcPts val="0"/>
              </a:spcAft>
              <a:defRPr/>
            </a:pPr>
            <a:r>
              <a:rPr lang="es-ES" sz="2000" dirty="0">
                <a:solidFill>
                  <a:schemeClr val="bg1"/>
                </a:solidFill>
                <a:latin typeface="+mn-lt"/>
                <a:ea typeface="+mn-ea"/>
                <a:cs typeface="+mn-cs"/>
              </a:rPr>
              <a:t>Tema: La </a:t>
            </a:r>
            <a:r>
              <a:rPr lang="es-ES" sz="2000" dirty="0" smtClean="0">
                <a:solidFill>
                  <a:schemeClr val="bg1"/>
                </a:solidFill>
                <a:latin typeface="+mn-lt"/>
                <a:ea typeface="+mn-ea"/>
                <a:cs typeface="+mn-cs"/>
              </a:rPr>
              <a:t>Revolución Industrial</a:t>
            </a:r>
            <a:endParaRPr lang="es-ES" sz="2000" dirty="0">
              <a:solidFill>
                <a:schemeClr val="bg1"/>
              </a:solidFill>
              <a:latin typeface="+mn-lt"/>
              <a:ea typeface="+mn-ea"/>
              <a:cs typeface="+mn-cs"/>
            </a:endParaRPr>
          </a:p>
        </p:txBody>
      </p:sp>
    </p:spTree>
    <p:extLst>
      <p:ext uri="{BB962C8B-B14F-4D97-AF65-F5344CB8AC3E}">
        <p14:creationId xmlns:p14="http://schemas.microsoft.com/office/powerpoint/2010/main" val="4168448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 Target="slide6.xml"/><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slide" Target="slide7.xml"/><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slide" Target="slide9.xml"/><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slide" Target="slide9.xml"/><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slide" Target="slide10.xml"/><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0.xml"/><Relationship Id="rId3" Type="http://schemas.openxmlformats.org/officeDocument/2006/relationships/slide" Target="slide2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5" Type="http://schemas.openxmlformats.org/officeDocument/2006/relationships/slide" Target="slide2.xml"/><Relationship Id="rId1" Type="http://schemas.microsoft.com/office/2007/relationships/media" Target="../media/media1.mp4"/><Relationship Id="rId2" Type="http://schemas.openxmlformats.org/officeDocument/2006/relationships/video" Target="../media/media1.mp4"/></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slide" Target="slide2.xml"/><Relationship Id="rId1" Type="http://schemas.microsoft.com/office/2007/relationships/media" Target="../media/media2.mp4"/><Relationship Id="rId2" Type="http://schemas.openxmlformats.org/officeDocument/2006/relationships/video" Target="../media/media2.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1.png"/><Relationship Id="rId5" Type="http://schemas.openxmlformats.org/officeDocument/2006/relationships/slide" Target="slide5.xml"/><Relationship Id="rId1" Type="http://schemas.microsoft.com/office/2007/relationships/media" Target="../media/media3.mp4"/><Relationship Id="rId2" Type="http://schemas.openxmlformats.org/officeDocument/2006/relationships/video" Target="../media/media3.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5" Type="http://schemas.openxmlformats.org/officeDocument/2006/relationships/slide" Target="slide5.xml"/><Relationship Id="rId1" Type="http://schemas.microsoft.com/office/2007/relationships/media" Target="../media/media4.mp4"/><Relationship Id="rId2" Type="http://schemas.openxmlformats.org/officeDocument/2006/relationships/video" Target="../media/media4.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3.xml"/></Relationships>
</file>

<file path=ppt/slides/_rels/slide5.xml.rels><?xml version="1.0" encoding="UTF-8" standalone="yes"?>
<Relationships xmlns="http://schemas.openxmlformats.org/package/2006/relationships"><Relationship Id="rId3" Type="http://schemas.openxmlformats.org/officeDocument/2006/relationships/slide" Target="slide23.xml"/><Relationship Id="rId4" Type="http://schemas.openxmlformats.org/officeDocument/2006/relationships/slide" Target="slide22.xml"/><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slide" Target="slide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7.xml"/><Relationship Id="rId3" Type="http://schemas.openxmlformats.org/officeDocument/2006/relationships/slide" Target="slide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_tema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0" y="812800"/>
            <a:ext cx="8128000" cy="5232400"/>
          </a:xfrm>
          <a:prstGeom prst="rect">
            <a:avLst/>
          </a:prstGeom>
        </p:spPr>
      </p:pic>
    </p:spTree>
    <p:extLst>
      <p:ext uri="{BB962C8B-B14F-4D97-AF65-F5344CB8AC3E}">
        <p14:creationId xmlns:p14="http://schemas.microsoft.com/office/powerpoint/2010/main" val="39243999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24522" y="469930"/>
            <a:ext cx="5156129" cy="646331"/>
          </a:xfrm>
          <a:prstGeom prst="rect">
            <a:avLst/>
          </a:prstGeom>
          <a:noFill/>
        </p:spPr>
        <p:txBody>
          <a:bodyPr wrap="none" rtlCol="0">
            <a:spAutoFit/>
          </a:bodyPr>
          <a:lstStyle/>
          <a:p>
            <a:r>
              <a:rPr lang="es-ES" sz="3600" dirty="0" smtClean="0">
                <a:solidFill>
                  <a:srgbClr val="0000FF"/>
                </a:solidFill>
              </a:rPr>
              <a:t>Las consecuencias sociales</a:t>
            </a:r>
            <a:endParaRPr lang="es-ES" sz="3600" dirty="0">
              <a:solidFill>
                <a:srgbClr val="0000FF"/>
              </a:solidFill>
            </a:endParaRPr>
          </a:p>
        </p:txBody>
      </p:sp>
      <p:sp>
        <p:nvSpPr>
          <p:cNvPr id="3" name="CuadroTexto 2"/>
          <p:cNvSpPr txBox="1"/>
          <p:nvPr/>
        </p:nvSpPr>
        <p:spPr>
          <a:xfrm>
            <a:off x="457981" y="1165992"/>
            <a:ext cx="8347739" cy="532453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Arial"/>
              <a:buChar char="•"/>
            </a:pPr>
            <a:r>
              <a:rPr lang="es-ES" sz="2000" dirty="0" smtClean="0"/>
              <a:t>Concentración fabril en ciudades </a:t>
            </a:r>
            <a:r>
              <a:rPr lang="es-ES" sz="2000" dirty="0" smtClean="0">
                <a:sym typeface="Wingdings"/>
              </a:rPr>
              <a:t> movimientos migratorios campo-ciudad</a:t>
            </a:r>
          </a:p>
          <a:p>
            <a:pPr marL="800100" lvl="1" indent="-342900">
              <a:buFont typeface="Arial"/>
              <a:buChar char="•"/>
            </a:pPr>
            <a:r>
              <a:rPr lang="es-ES" sz="2000" dirty="0" smtClean="0">
                <a:sym typeface="Wingdings"/>
              </a:rPr>
              <a:t>Crecimiento urbano (sociedad urbana)</a:t>
            </a:r>
          </a:p>
          <a:p>
            <a:pPr marL="800100" lvl="1" indent="-342900">
              <a:buFont typeface="Arial"/>
              <a:buChar char="•"/>
            </a:pPr>
            <a:r>
              <a:rPr lang="es-ES" sz="2000" dirty="0" smtClean="0">
                <a:sym typeface="Wingdings"/>
              </a:rPr>
              <a:t>Segregación urbana</a:t>
            </a:r>
          </a:p>
          <a:p>
            <a:pPr marL="1257300" lvl="2" indent="-342900">
              <a:buFont typeface="Arial"/>
              <a:buChar char="•"/>
            </a:pPr>
            <a:r>
              <a:rPr lang="es-ES" sz="2000" dirty="0" smtClean="0">
                <a:sym typeface="Wingdings"/>
              </a:rPr>
              <a:t>Barrios residenciales  </a:t>
            </a:r>
            <a:r>
              <a:rPr lang="es-ES" sz="2000" b="1" dirty="0" smtClean="0">
                <a:sym typeface="Wingdings"/>
                <a:hlinkClick r:id="rId2" action="ppaction://hlinksldjump"/>
              </a:rPr>
              <a:t>ensanches</a:t>
            </a:r>
            <a:r>
              <a:rPr lang="es-ES" sz="2000" b="1" baseline="30000" dirty="0" smtClean="0">
                <a:sym typeface="Wingdings"/>
              </a:rPr>
              <a:t>(*)</a:t>
            </a:r>
          </a:p>
          <a:p>
            <a:pPr marL="1257300" lvl="2" indent="-342900">
              <a:buFont typeface="Arial"/>
              <a:buChar char="•"/>
            </a:pPr>
            <a:r>
              <a:rPr lang="es-ES" sz="2000" dirty="0" smtClean="0">
                <a:sym typeface="Wingdings"/>
              </a:rPr>
              <a:t>Barrios obreros (de aluvión)</a:t>
            </a:r>
          </a:p>
          <a:p>
            <a:pPr marL="1257300" lvl="2" indent="-342900">
              <a:buFont typeface="Arial"/>
              <a:buChar char="•"/>
            </a:pPr>
            <a:r>
              <a:rPr lang="es-ES" sz="2000" b="1" dirty="0" smtClean="0">
                <a:sym typeface="Wingdings"/>
              </a:rPr>
              <a:t>Es</a:t>
            </a:r>
            <a:r>
              <a:rPr lang="es-ES" sz="2000" b="1" dirty="0" smtClean="0">
                <a:sym typeface="Wingdings"/>
                <a:hlinkClick r:id="rId2" action="ppaction://hlinksldjump"/>
              </a:rPr>
              <a:t>tratificación vertical </a:t>
            </a:r>
            <a:r>
              <a:rPr lang="es-ES" sz="2000" dirty="0" smtClean="0">
                <a:sym typeface="Wingdings"/>
              </a:rPr>
              <a:t>edificios </a:t>
            </a:r>
            <a:r>
              <a:rPr lang="es-ES" sz="2000" baseline="30000" dirty="0" smtClean="0">
                <a:sym typeface="Wingdings"/>
              </a:rPr>
              <a:t>(*)</a:t>
            </a:r>
          </a:p>
          <a:p>
            <a:pPr marL="342900" indent="-342900">
              <a:buFont typeface="Arial"/>
              <a:buChar char="•"/>
            </a:pPr>
            <a:r>
              <a:rPr lang="es-ES" sz="2000" dirty="0" smtClean="0">
                <a:sym typeface="Wingdings"/>
              </a:rPr>
              <a:t>Transformación social aparición concepto </a:t>
            </a:r>
            <a:r>
              <a:rPr lang="es-ES" sz="2000" b="1" dirty="0" smtClean="0">
                <a:sym typeface="Wingdings"/>
              </a:rPr>
              <a:t>“clase social”</a:t>
            </a:r>
            <a:r>
              <a:rPr lang="es-ES" sz="2000" b="1" baseline="30000" dirty="0" smtClean="0">
                <a:sym typeface="Wingdings"/>
              </a:rPr>
              <a:t>(*)</a:t>
            </a:r>
          </a:p>
          <a:p>
            <a:pPr marL="800100" lvl="1" indent="-342900">
              <a:buFont typeface="Arial"/>
              <a:buChar char="•"/>
            </a:pPr>
            <a:r>
              <a:rPr lang="es-ES" sz="2000" dirty="0" smtClean="0">
                <a:sym typeface="Wingdings"/>
              </a:rPr>
              <a:t>Clase alta: Burguesía y nobleza enriquecida (grupo oligárquico)</a:t>
            </a:r>
          </a:p>
          <a:p>
            <a:pPr marL="800100" lvl="1" indent="-342900">
              <a:buFont typeface="Arial"/>
              <a:buChar char="•"/>
            </a:pPr>
            <a:r>
              <a:rPr lang="es-ES" sz="2000" dirty="0" smtClean="0">
                <a:sym typeface="Wingdings"/>
              </a:rPr>
              <a:t>Clases medias</a:t>
            </a:r>
          </a:p>
          <a:p>
            <a:pPr marL="800100" lvl="1" indent="-342900">
              <a:buFont typeface="Arial"/>
              <a:buChar char="•"/>
            </a:pPr>
            <a:r>
              <a:rPr lang="es-ES" sz="2000" dirty="0" smtClean="0">
                <a:sym typeface="Wingdings"/>
              </a:rPr>
              <a:t>Proletariado industrial y campesino (asalariados)</a:t>
            </a:r>
          </a:p>
          <a:p>
            <a:pPr marL="342900" indent="-342900">
              <a:buFont typeface="Arial"/>
              <a:buChar char="•"/>
            </a:pPr>
            <a:r>
              <a:rPr lang="es-ES" sz="2000" dirty="0" smtClean="0">
                <a:sym typeface="Wingdings"/>
              </a:rPr>
              <a:t>Triunfo “moral” burguesa: trabajo, esfuerzo, éxito social, </a:t>
            </a:r>
            <a:r>
              <a:rPr lang="es-ES" sz="2000" dirty="0" err="1" smtClean="0">
                <a:sym typeface="Wingdings"/>
              </a:rPr>
              <a:t>enriquecimientzo</a:t>
            </a:r>
            <a:r>
              <a:rPr lang="es-ES" sz="2000" dirty="0" smtClean="0">
                <a:sym typeface="Wingdings"/>
              </a:rPr>
              <a:t>, individualismo</a:t>
            </a:r>
          </a:p>
          <a:p>
            <a:pPr marL="342900" indent="-342900">
              <a:buFont typeface="Arial"/>
              <a:buChar char="•"/>
            </a:pPr>
            <a:r>
              <a:rPr lang="es-ES" sz="2000" dirty="0" smtClean="0">
                <a:sym typeface="Wingdings"/>
              </a:rPr>
              <a:t>Papel de la mujer en la nueva sociedad:</a:t>
            </a:r>
          </a:p>
          <a:p>
            <a:pPr marL="800100" lvl="1" indent="-342900">
              <a:buFont typeface="Arial"/>
              <a:buChar char="•"/>
            </a:pPr>
            <a:r>
              <a:rPr lang="es-ES" sz="2000" dirty="0" smtClean="0">
                <a:sym typeface="Wingdings"/>
              </a:rPr>
              <a:t>Esfera privada (hogar, cuidado hijos y ancianos), inferioridad legal.</a:t>
            </a:r>
          </a:p>
          <a:p>
            <a:pPr marL="800100" lvl="1" indent="-342900">
              <a:buFont typeface="Arial"/>
              <a:buChar char="•"/>
            </a:pPr>
            <a:r>
              <a:rPr lang="es-ES" sz="2000" dirty="0" smtClean="0">
                <a:sym typeface="Wingdings"/>
              </a:rPr>
              <a:t>Clase media y alta concepto de </a:t>
            </a:r>
            <a:r>
              <a:rPr lang="es-ES" sz="2000" b="1" dirty="0" smtClean="0">
                <a:sym typeface="Wingdings"/>
              </a:rPr>
              <a:t>“</a:t>
            </a:r>
            <a:r>
              <a:rPr lang="es-ES" sz="2000" b="1" dirty="0" smtClean="0">
                <a:sym typeface="Wingdings"/>
                <a:hlinkClick r:id="rId2" action="ppaction://hlinksldjump"/>
              </a:rPr>
              <a:t>ángel”</a:t>
            </a:r>
            <a:r>
              <a:rPr lang="es-ES" sz="2000" b="1" baseline="30000" dirty="0" smtClean="0">
                <a:sym typeface="Wingdings"/>
                <a:hlinkClick r:id="rId2" action="ppaction://hlinksldjump"/>
              </a:rPr>
              <a:t>(*)</a:t>
            </a:r>
            <a:endParaRPr lang="es-ES" sz="2000" b="1" baseline="30000" dirty="0" smtClean="0">
              <a:sym typeface="Wingdings"/>
            </a:endParaRPr>
          </a:p>
          <a:p>
            <a:pPr marL="800100" lvl="1" indent="-342900">
              <a:buFont typeface="Arial"/>
              <a:buChar char="•"/>
            </a:pPr>
            <a:r>
              <a:rPr lang="es-ES" sz="2000" dirty="0" smtClean="0">
                <a:sym typeface="Wingdings"/>
              </a:rPr>
              <a:t>Clases bajas trabajo poco remunerado y largas jornadas</a:t>
            </a:r>
          </a:p>
        </p:txBody>
      </p:sp>
    </p:spTree>
    <p:extLst>
      <p:ext uri="{BB962C8B-B14F-4D97-AF65-F5344CB8AC3E}">
        <p14:creationId xmlns:p14="http://schemas.microsoft.com/office/powerpoint/2010/main" val="4007347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497895" y="2561014"/>
            <a:ext cx="4228241" cy="707886"/>
          </a:xfrm>
          <a:prstGeom prst="rect">
            <a:avLst/>
          </a:prstGeom>
          <a:noFill/>
          <a:ln>
            <a:noFill/>
          </a:ln>
        </p:spPr>
        <p:txBody>
          <a:bodyPr wrap="none" rtlCol="0">
            <a:spAutoFit/>
          </a:bodyPr>
          <a:lstStyle/>
          <a:p>
            <a:r>
              <a:rPr lang="es-ES" sz="4000" dirty="0" smtClean="0">
                <a:solidFill>
                  <a:srgbClr val="0000FF"/>
                </a:solidFill>
              </a:rPr>
              <a:t>FIN PRESENTACIÓN</a:t>
            </a:r>
          </a:p>
        </p:txBody>
      </p:sp>
    </p:spTree>
    <p:extLst>
      <p:ext uri="{BB962C8B-B14F-4D97-AF65-F5344CB8AC3E}">
        <p14:creationId xmlns:p14="http://schemas.microsoft.com/office/powerpoint/2010/main" val="27413387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4300" y="704291"/>
            <a:ext cx="8902700" cy="4229100"/>
          </a:xfrm>
          <a:prstGeom prst="rect">
            <a:avLst/>
          </a:prstGeom>
        </p:spPr>
      </p:pic>
      <p:pic>
        <p:nvPicPr>
          <p:cNvPr id="5" name="Imagen 4"/>
          <p:cNvPicPr>
            <a:picLocks noChangeAspect="1"/>
          </p:cNvPicPr>
          <p:nvPr/>
        </p:nvPicPr>
        <p:blipFill>
          <a:blip r:embed="rId3"/>
          <a:stretch>
            <a:fillRect/>
          </a:stretch>
        </p:blipFill>
        <p:spPr>
          <a:xfrm>
            <a:off x="5329230" y="4902216"/>
            <a:ext cx="3687770" cy="1955783"/>
          </a:xfrm>
          <a:prstGeom prst="rect">
            <a:avLst/>
          </a:prstGeom>
        </p:spPr>
      </p:pic>
      <p:pic>
        <p:nvPicPr>
          <p:cNvPr id="6" name="Imagen 5"/>
          <p:cNvPicPr>
            <a:picLocks noChangeAspect="1"/>
          </p:cNvPicPr>
          <p:nvPr/>
        </p:nvPicPr>
        <p:blipFill>
          <a:blip r:embed="rId4"/>
          <a:stretch>
            <a:fillRect/>
          </a:stretch>
        </p:blipFill>
        <p:spPr>
          <a:xfrm>
            <a:off x="114299" y="4933390"/>
            <a:ext cx="3724603" cy="1924609"/>
          </a:xfrm>
          <a:prstGeom prst="rect">
            <a:avLst/>
          </a:prstGeom>
        </p:spPr>
      </p:pic>
      <p:sp>
        <p:nvSpPr>
          <p:cNvPr id="7" name="CuadroTexto 6"/>
          <p:cNvSpPr txBox="1"/>
          <p:nvPr/>
        </p:nvSpPr>
        <p:spPr>
          <a:xfrm>
            <a:off x="3838903" y="5184493"/>
            <a:ext cx="1490328" cy="1477328"/>
          </a:xfrm>
          <a:prstGeom prst="rect">
            <a:avLst/>
          </a:prstGeom>
          <a:noFill/>
        </p:spPr>
        <p:txBody>
          <a:bodyPr wrap="square" rtlCol="0">
            <a:spAutoFit/>
          </a:bodyPr>
          <a:lstStyle/>
          <a:p>
            <a:r>
              <a:rPr lang="es-ES" dirty="0" smtClean="0"/>
              <a:t>Arado Romano</a:t>
            </a:r>
          </a:p>
          <a:p>
            <a:endParaRPr lang="es-ES" dirty="0"/>
          </a:p>
          <a:p>
            <a:pPr algn="r"/>
            <a:r>
              <a:rPr lang="es-ES" dirty="0" smtClean="0"/>
              <a:t>Arado </a:t>
            </a:r>
            <a:r>
              <a:rPr lang="es-ES" dirty="0" err="1" smtClean="0"/>
              <a:t>Rotherham</a:t>
            </a:r>
            <a:endParaRPr lang="es-ES" dirty="0"/>
          </a:p>
        </p:txBody>
      </p:sp>
      <p:sp>
        <p:nvSpPr>
          <p:cNvPr id="8" name="Botón de acción: Hacia atrás o Anterior 7">
            <a:hlinkClick r:id="rId5" action="ppaction://hlinksldjump" highlightClick="1"/>
          </p:cNvPr>
          <p:cNvSpPr/>
          <p:nvPr/>
        </p:nvSpPr>
        <p:spPr>
          <a:xfrm>
            <a:off x="8347738" y="4705603"/>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31040731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654221"/>
            <a:ext cx="2643058" cy="2864572"/>
          </a:xfrm>
          <a:prstGeom prst="rect">
            <a:avLst/>
          </a:prstGeom>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3518793"/>
            <a:ext cx="2650318" cy="3497969"/>
          </a:xfrm>
          <a:prstGeom prst="rect">
            <a:avLst/>
          </a:prstGeom>
        </p:spPr>
      </p:pic>
      <p:pic>
        <p:nvPicPr>
          <p:cNvPr id="6" name="Imagen 5"/>
          <p:cNvPicPr>
            <a:picLocks noChangeAspect="1"/>
          </p:cNvPicPr>
          <p:nvPr/>
        </p:nvPicPr>
        <p:blipFill>
          <a:blip r:embed="rId4"/>
          <a:stretch>
            <a:fillRect/>
          </a:stretch>
        </p:blipFill>
        <p:spPr>
          <a:xfrm>
            <a:off x="3081253" y="654220"/>
            <a:ext cx="5961460" cy="5029982"/>
          </a:xfrm>
          <a:prstGeom prst="rect">
            <a:avLst/>
          </a:prstGeom>
        </p:spPr>
      </p:pic>
      <p:sp>
        <p:nvSpPr>
          <p:cNvPr id="7" name="Botón de acción: Hacia atrás o Anterior 6">
            <a:hlinkClick r:id="rId5" action="ppaction://hlinksldjump" highlightClick="1"/>
          </p:cNvPr>
          <p:cNvSpPr/>
          <p:nvPr/>
        </p:nvSpPr>
        <p:spPr>
          <a:xfrm>
            <a:off x="8603651" y="5913236"/>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808306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0220" y="648575"/>
            <a:ext cx="5951827" cy="3970859"/>
          </a:xfrm>
          <a:prstGeom prst="rect">
            <a:avLst/>
          </a:prstGeom>
        </p:spPr>
      </p:pic>
      <p:pic>
        <p:nvPicPr>
          <p:cNvPr id="5" name="Imagen 4"/>
          <p:cNvPicPr>
            <a:picLocks noChangeAspect="1"/>
          </p:cNvPicPr>
          <p:nvPr/>
        </p:nvPicPr>
        <p:blipFill>
          <a:blip r:embed="rId3"/>
          <a:stretch>
            <a:fillRect/>
          </a:stretch>
        </p:blipFill>
        <p:spPr>
          <a:xfrm>
            <a:off x="6122047" y="648575"/>
            <a:ext cx="3019623" cy="3970859"/>
          </a:xfrm>
          <a:prstGeom prst="rect">
            <a:avLst/>
          </a:prstGeom>
        </p:spPr>
      </p:pic>
      <p:pic>
        <p:nvPicPr>
          <p:cNvPr id="6" name="Imagen 5" descr="08 Màquina de vapo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4103573"/>
            <a:ext cx="2977753" cy="2798212"/>
          </a:xfrm>
          <a:prstGeom prst="rect">
            <a:avLst/>
          </a:prstGeom>
        </p:spPr>
      </p:pic>
      <p:sp>
        <p:nvSpPr>
          <p:cNvPr id="7" name="Botón de acción: Hacia atrás o Anterior 6">
            <a:hlinkClick r:id="rId5" action="ppaction://hlinksldjump" highlightClick="1"/>
          </p:cNvPr>
          <p:cNvSpPr/>
          <p:nvPr/>
        </p:nvSpPr>
        <p:spPr>
          <a:xfrm>
            <a:off x="8603651" y="5913236"/>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pic>
        <p:nvPicPr>
          <p:cNvPr id="8" name="Imagen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7752" y="4619434"/>
            <a:ext cx="2099763" cy="2282351"/>
          </a:xfrm>
          <a:prstGeom prst="rect">
            <a:avLst/>
          </a:prstGeom>
        </p:spPr>
      </p:pic>
    </p:spTree>
    <p:extLst>
      <p:ext uri="{BB962C8B-B14F-4D97-AF65-F5344CB8AC3E}">
        <p14:creationId xmlns:p14="http://schemas.microsoft.com/office/powerpoint/2010/main" val="22229670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7355" y="545004"/>
            <a:ext cx="4606485" cy="3793624"/>
          </a:xfrm>
          <a:prstGeom prst="rect">
            <a:avLst/>
          </a:prstGeom>
        </p:spPr>
      </p:pic>
      <p:pic>
        <p:nvPicPr>
          <p:cNvPr id="5" name="Imagen 4"/>
          <p:cNvPicPr>
            <a:picLocks noChangeAspect="1"/>
          </p:cNvPicPr>
          <p:nvPr/>
        </p:nvPicPr>
        <p:blipFill>
          <a:blip r:embed="rId3"/>
          <a:stretch>
            <a:fillRect/>
          </a:stretch>
        </p:blipFill>
        <p:spPr>
          <a:xfrm>
            <a:off x="4793840" y="3787299"/>
            <a:ext cx="4350160" cy="3070701"/>
          </a:xfrm>
          <a:prstGeom prst="rect">
            <a:avLst/>
          </a:prstGeom>
        </p:spPr>
      </p:pic>
      <p:pic>
        <p:nvPicPr>
          <p:cNvPr id="6" name="Imagen 5"/>
          <p:cNvPicPr>
            <a:picLocks noChangeAspect="1"/>
          </p:cNvPicPr>
          <p:nvPr/>
        </p:nvPicPr>
        <p:blipFill>
          <a:blip r:embed="rId4"/>
          <a:stretch>
            <a:fillRect/>
          </a:stretch>
        </p:blipFill>
        <p:spPr>
          <a:xfrm>
            <a:off x="187355" y="4305300"/>
            <a:ext cx="3683000" cy="2552700"/>
          </a:xfrm>
          <a:prstGeom prst="rect">
            <a:avLst/>
          </a:prstGeom>
        </p:spPr>
      </p:pic>
      <p:pic>
        <p:nvPicPr>
          <p:cNvPr id="7" name="Imagen 6"/>
          <p:cNvPicPr>
            <a:picLocks noChangeAspect="1"/>
          </p:cNvPicPr>
          <p:nvPr/>
        </p:nvPicPr>
        <p:blipFill>
          <a:blip r:embed="rId5"/>
          <a:stretch>
            <a:fillRect/>
          </a:stretch>
        </p:blipFill>
        <p:spPr>
          <a:xfrm>
            <a:off x="4793840" y="477845"/>
            <a:ext cx="4339679" cy="3515140"/>
          </a:xfrm>
          <a:prstGeom prst="rect">
            <a:avLst/>
          </a:prstGeom>
        </p:spPr>
      </p:pic>
      <p:sp>
        <p:nvSpPr>
          <p:cNvPr id="8" name="Botón de acción: Hacia atrás o Anterior 7">
            <a:hlinkClick r:id="rId6" action="ppaction://hlinksldjump" highlightClick="1"/>
          </p:cNvPr>
          <p:cNvSpPr/>
          <p:nvPr/>
        </p:nvSpPr>
        <p:spPr>
          <a:xfrm>
            <a:off x="4127931" y="6273236"/>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39078523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Adam Smit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74731"/>
            <a:ext cx="2696776" cy="3685419"/>
          </a:xfrm>
          <a:prstGeom prst="rect">
            <a:avLst/>
          </a:prstGeom>
        </p:spPr>
      </p:pic>
      <p:pic>
        <p:nvPicPr>
          <p:cNvPr id="5" name="Imagen 4"/>
          <p:cNvPicPr>
            <a:picLocks noChangeAspect="1"/>
          </p:cNvPicPr>
          <p:nvPr/>
        </p:nvPicPr>
        <p:blipFill>
          <a:blip r:embed="rId3"/>
          <a:stretch>
            <a:fillRect/>
          </a:stretch>
        </p:blipFill>
        <p:spPr>
          <a:xfrm>
            <a:off x="2696776" y="874731"/>
            <a:ext cx="6447224" cy="5983269"/>
          </a:xfrm>
          <a:prstGeom prst="rect">
            <a:avLst/>
          </a:prstGeom>
        </p:spPr>
      </p:pic>
      <p:sp>
        <p:nvSpPr>
          <p:cNvPr id="6" name="CuadroTexto 5"/>
          <p:cNvSpPr txBox="1"/>
          <p:nvPr/>
        </p:nvSpPr>
        <p:spPr>
          <a:xfrm>
            <a:off x="0" y="5051442"/>
            <a:ext cx="2696776" cy="1323439"/>
          </a:xfrm>
          <a:prstGeom prst="rect">
            <a:avLst/>
          </a:prstGeom>
          <a:noFill/>
          <a:ln>
            <a:noFill/>
          </a:ln>
        </p:spPr>
        <p:txBody>
          <a:bodyPr wrap="square" rtlCol="0">
            <a:spAutoFit/>
          </a:bodyPr>
          <a:lstStyle/>
          <a:p>
            <a:r>
              <a:rPr lang="es-ES" sz="2000" dirty="0" smtClean="0"/>
              <a:t>Adam Smith</a:t>
            </a:r>
          </a:p>
          <a:p>
            <a:endParaRPr lang="es-ES" sz="2000" dirty="0" smtClean="0"/>
          </a:p>
          <a:p>
            <a:endParaRPr lang="es-ES" sz="2000" dirty="0"/>
          </a:p>
          <a:p>
            <a:pPr algn="r"/>
            <a:r>
              <a:rPr lang="es-ES" sz="2000" dirty="0" smtClean="0"/>
              <a:t>Teoría de Malthus</a:t>
            </a:r>
          </a:p>
        </p:txBody>
      </p:sp>
      <p:sp>
        <p:nvSpPr>
          <p:cNvPr id="7" name="Botón de acción: Hacia atrás o Anterior 6">
            <a:hlinkClick r:id="rId4" action="ppaction://hlinksldjump" highlightClick="1"/>
          </p:cNvPr>
          <p:cNvSpPr/>
          <p:nvPr/>
        </p:nvSpPr>
        <p:spPr>
          <a:xfrm>
            <a:off x="2108652" y="5482029"/>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38376349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7800" y="543931"/>
            <a:ext cx="4394200" cy="3467100"/>
          </a:xfrm>
          <a:prstGeom prst="rect">
            <a:avLst/>
          </a:prstGeom>
        </p:spPr>
      </p:pic>
      <p:pic>
        <p:nvPicPr>
          <p:cNvPr id="5" name="Imagen 4"/>
          <p:cNvPicPr>
            <a:picLocks noChangeAspect="1"/>
          </p:cNvPicPr>
          <p:nvPr/>
        </p:nvPicPr>
        <p:blipFill>
          <a:blip r:embed="rId3"/>
          <a:stretch>
            <a:fillRect/>
          </a:stretch>
        </p:blipFill>
        <p:spPr>
          <a:xfrm>
            <a:off x="3670300" y="3693323"/>
            <a:ext cx="5473700" cy="3213100"/>
          </a:xfrm>
          <a:prstGeom prst="rect">
            <a:avLst/>
          </a:prstGeom>
        </p:spPr>
      </p:pic>
      <p:sp>
        <p:nvSpPr>
          <p:cNvPr id="6" name="Botón de acción: Hacia atrás o Anterior 5">
            <a:hlinkClick r:id="rId4" action="ppaction://hlinksldjump" highlightClick="1"/>
          </p:cNvPr>
          <p:cNvSpPr/>
          <p:nvPr/>
        </p:nvSpPr>
        <p:spPr>
          <a:xfrm>
            <a:off x="8603650" y="6358290"/>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28446790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450056" y="541352"/>
            <a:ext cx="4693944" cy="6316648"/>
          </a:xfrm>
          <a:prstGeom prst="rect">
            <a:avLst/>
          </a:prstGeom>
        </p:spPr>
      </p:pic>
      <p:pic>
        <p:nvPicPr>
          <p:cNvPr id="5" name="Imagen 4"/>
          <p:cNvPicPr>
            <a:picLocks noChangeAspect="1"/>
          </p:cNvPicPr>
          <p:nvPr/>
        </p:nvPicPr>
        <p:blipFill>
          <a:blip r:embed="rId3"/>
          <a:stretch>
            <a:fillRect/>
          </a:stretch>
        </p:blipFill>
        <p:spPr>
          <a:xfrm>
            <a:off x="0" y="541352"/>
            <a:ext cx="4450055" cy="6316647"/>
          </a:xfrm>
          <a:prstGeom prst="rect">
            <a:avLst/>
          </a:prstGeom>
        </p:spPr>
      </p:pic>
      <p:sp>
        <p:nvSpPr>
          <p:cNvPr id="6" name="Botón de acción: Hacia atrás o Anterior 5">
            <a:hlinkClick r:id="rId4" action="ppaction://hlinksldjump" highlightClick="1"/>
          </p:cNvPr>
          <p:cNvSpPr/>
          <p:nvPr/>
        </p:nvSpPr>
        <p:spPr>
          <a:xfrm>
            <a:off x="8603650" y="6358290"/>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34940226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4431455" cy="6858000"/>
          </a:xfrm>
          <a:prstGeom prst="rect">
            <a:avLst/>
          </a:prstGeom>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31454" y="-1"/>
            <a:ext cx="4712545" cy="3458851"/>
          </a:xfrm>
          <a:prstGeom prst="rect">
            <a:avLst/>
          </a:prstGeom>
        </p:spPr>
      </p:pic>
      <p:pic>
        <p:nvPicPr>
          <p:cNvPr id="6" name="Imagen 5"/>
          <p:cNvPicPr>
            <a:picLocks noChangeAspect="1"/>
          </p:cNvPicPr>
          <p:nvPr/>
        </p:nvPicPr>
        <p:blipFill>
          <a:blip r:embed="rId4"/>
          <a:stretch>
            <a:fillRect/>
          </a:stretch>
        </p:blipFill>
        <p:spPr>
          <a:xfrm>
            <a:off x="4017739" y="3595189"/>
            <a:ext cx="5332193" cy="3348617"/>
          </a:xfrm>
          <a:prstGeom prst="rect">
            <a:avLst/>
          </a:prstGeom>
        </p:spPr>
      </p:pic>
      <p:sp>
        <p:nvSpPr>
          <p:cNvPr id="7" name="Botón de acción: Hacia atrás o Anterior 6">
            <a:hlinkClick r:id="rId5" action="ppaction://hlinksldjump" highlightClick="1"/>
          </p:cNvPr>
          <p:cNvSpPr/>
          <p:nvPr/>
        </p:nvSpPr>
        <p:spPr>
          <a:xfrm>
            <a:off x="8603650" y="6358290"/>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17624356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516585" y="600965"/>
            <a:ext cx="3330768"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b="1" dirty="0" smtClean="0">
                <a:solidFill>
                  <a:schemeClr val="accent1">
                    <a:lumMod val="75000"/>
                  </a:schemeClr>
                </a:solidFill>
              </a:rPr>
              <a:t>¿Qué es una </a:t>
            </a:r>
            <a:r>
              <a:rPr lang="es-ES" b="1" dirty="0" err="1" smtClean="0">
                <a:solidFill>
                  <a:schemeClr val="accent1">
                    <a:lumMod val="75000"/>
                  </a:schemeClr>
                </a:solidFill>
              </a:rPr>
              <a:t>Revolucion</a:t>
            </a:r>
            <a:r>
              <a:rPr lang="es-ES" b="1" dirty="0" smtClean="0">
                <a:solidFill>
                  <a:schemeClr val="accent1">
                    <a:lumMod val="75000"/>
                  </a:schemeClr>
                </a:solidFill>
              </a:rPr>
              <a:t>?</a:t>
            </a:r>
          </a:p>
          <a:p>
            <a:r>
              <a:rPr lang="es-ES" dirty="0" smtClean="0"/>
              <a:t>Es </a:t>
            </a:r>
            <a:r>
              <a:rPr lang="es-ES" dirty="0"/>
              <a:t>un </a:t>
            </a:r>
            <a:r>
              <a:rPr lang="es-ES" b="1" dirty="0"/>
              <a:t>cambio</a:t>
            </a:r>
            <a:r>
              <a:rPr lang="es-ES" dirty="0"/>
              <a:t> </a:t>
            </a:r>
            <a:r>
              <a:rPr lang="es-ES" b="1" dirty="0"/>
              <a:t>rápido</a:t>
            </a:r>
            <a:r>
              <a:rPr lang="es-ES" dirty="0"/>
              <a:t> y </a:t>
            </a:r>
            <a:r>
              <a:rPr lang="es-ES" b="1" dirty="0"/>
              <a:t>profundo</a:t>
            </a:r>
            <a:r>
              <a:rPr lang="es-ES" dirty="0"/>
              <a:t> que afecta a las estructuras de una sociedad. Implica, por otra parte, una </a:t>
            </a:r>
            <a:r>
              <a:rPr lang="es-ES" b="1" dirty="0"/>
              <a:t>aceleración</a:t>
            </a:r>
            <a:r>
              <a:rPr lang="es-ES" dirty="0"/>
              <a:t> del ritmo de las transformaciones históricas.</a:t>
            </a:r>
          </a:p>
        </p:txBody>
      </p:sp>
      <p:sp>
        <p:nvSpPr>
          <p:cNvPr id="5" name="Rectángulo 4"/>
          <p:cNvSpPr/>
          <p:nvPr/>
        </p:nvSpPr>
        <p:spPr>
          <a:xfrm>
            <a:off x="454077" y="633430"/>
            <a:ext cx="4833517"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2000" b="1" dirty="0" smtClean="0"/>
              <a:t>Definición:</a:t>
            </a:r>
          </a:p>
          <a:p>
            <a:r>
              <a:rPr lang="es-ES" sz="2000" dirty="0" smtClean="0"/>
              <a:t>Hecho que supuso </a:t>
            </a:r>
            <a:r>
              <a:rPr lang="es-ES" sz="2000" dirty="0"/>
              <a:t>el tránsito de una </a:t>
            </a:r>
            <a:r>
              <a:rPr lang="es-ES" sz="2000" b="1" dirty="0"/>
              <a:t>economía agraria y artesanal </a:t>
            </a:r>
            <a:r>
              <a:rPr lang="es-ES" sz="2000" dirty="0"/>
              <a:t>a otra marcada por la </a:t>
            </a:r>
            <a:r>
              <a:rPr lang="es-ES" sz="2000" b="1" dirty="0"/>
              <a:t>industria</a:t>
            </a:r>
            <a:r>
              <a:rPr lang="es-ES" sz="2000" dirty="0"/>
              <a:t> y la producción mecanizada. El cambio se inició en </a:t>
            </a:r>
            <a:r>
              <a:rPr lang="es-ES" sz="2000" b="1"/>
              <a:t>Inglaterra</a:t>
            </a:r>
            <a:r>
              <a:rPr lang="es-ES" sz="2000"/>
              <a:t> </a:t>
            </a:r>
            <a:r>
              <a:rPr lang="es-ES" sz="2000" smtClean="0"/>
              <a:t>desde mediados </a:t>
            </a:r>
            <a:r>
              <a:rPr lang="es-ES" sz="2000" dirty="0"/>
              <a:t>del siglo </a:t>
            </a:r>
            <a:r>
              <a:rPr lang="es-ES" sz="2000" b="1" dirty="0"/>
              <a:t>XVIII</a:t>
            </a:r>
            <a:r>
              <a:rPr lang="es-ES" sz="2000" dirty="0"/>
              <a:t>. Durante el XIX se fue generalizando a distinto ritmo por diversos países de </a:t>
            </a:r>
            <a:r>
              <a:rPr lang="es-ES" sz="2000" b="1" dirty="0"/>
              <a:t>Europa, USA </a:t>
            </a:r>
            <a:r>
              <a:rPr lang="es-ES" sz="2000" dirty="0"/>
              <a:t>y</a:t>
            </a:r>
            <a:r>
              <a:rPr lang="es-ES" sz="2000" b="1" dirty="0"/>
              <a:t> Japón.</a:t>
            </a:r>
            <a:endParaRPr lang="es-ES" sz="2000" dirty="0"/>
          </a:p>
        </p:txBody>
      </p:sp>
      <p:sp>
        <p:nvSpPr>
          <p:cNvPr id="6" name="Rectángulo 5"/>
          <p:cNvSpPr/>
          <p:nvPr/>
        </p:nvSpPr>
        <p:spPr>
          <a:xfrm>
            <a:off x="454077" y="3266865"/>
            <a:ext cx="8393275"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S" sz="2000" b="1" dirty="0"/>
              <a:t>En la actualidad</a:t>
            </a:r>
            <a:r>
              <a:rPr lang="es-ES" sz="2000" dirty="0"/>
              <a:t> muchos países en el mundo todavía presentan estructuras de carácter preindustrial, es decir, no se han industrializado o lo han hecho parcialmente. Hablamos entonces de</a:t>
            </a:r>
            <a:r>
              <a:rPr lang="es-ES" sz="2000" b="1" dirty="0"/>
              <a:t> </a:t>
            </a:r>
            <a:r>
              <a:rPr lang="es-ES" sz="2000" dirty="0"/>
              <a:t>países </a:t>
            </a:r>
            <a:r>
              <a:rPr lang="es-ES" sz="2000" b="1" dirty="0"/>
              <a:t>en vías de desarrollo</a:t>
            </a:r>
            <a:r>
              <a:rPr lang="es-ES" sz="2000" dirty="0"/>
              <a:t>. Ello indica que el proceso de industrialización no ha sido ni es uniforme ni sincrónico, no todos los países se industrializaron cuando lo hizo Inglaterra, ni lo hicieron al mismo ritmo ni en las mismas circunstancias.</a:t>
            </a:r>
          </a:p>
        </p:txBody>
      </p:sp>
      <p:sp>
        <p:nvSpPr>
          <p:cNvPr id="7" name="CuadroTexto 6"/>
          <p:cNvSpPr txBox="1"/>
          <p:nvPr/>
        </p:nvSpPr>
        <p:spPr>
          <a:xfrm>
            <a:off x="454077" y="5403221"/>
            <a:ext cx="8393276"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ES" sz="2000" b="1" dirty="0" smtClean="0"/>
              <a:t>Antecedentes necesarios:</a:t>
            </a:r>
          </a:p>
          <a:p>
            <a:pPr marL="342900" indent="-342900">
              <a:buFont typeface="Arial"/>
              <a:buChar char="•"/>
            </a:pPr>
            <a:r>
              <a:rPr lang="es-ES" sz="2000" dirty="0" smtClean="0"/>
              <a:t>Mejoras en la producción agraria que produzcan excedentes alimentarios/económicos</a:t>
            </a:r>
          </a:p>
          <a:p>
            <a:pPr marL="342900" indent="-342900">
              <a:buFont typeface="Arial"/>
              <a:buChar char="•"/>
            </a:pPr>
            <a:r>
              <a:rPr lang="es-ES" sz="2000" dirty="0" smtClean="0"/>
              <a:t>Crecimiento sostenido de la población gracias al aumento alimentario</a:t>
            </a:r>
          </a:p>
        </p:txBody>
      </p:sp>
      <p:sp>
        <p:nvSpPr>
          <p:cNvPr id="8" name="Botón de acción: Película 7">
            <a:hlinkClick r:id="rId2" action="ppaction://hlinksldjump" highlightClick="1"/>
          </p:cNvPr>
          <p:cNvSpPr/>
          <p:nvPr/>
        </p:nvSpPr>
        <p:spPr>
          <a:xfrm>
            <a:off x="5516585" y="2807154"/>
            <a:ext cx="360000" cy="360000"/>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CuadroTexto 8"/>
          <p:cNvSpPr txBox="1"/>
          <p:nvPr/>
        </p:nvSpPr>
        <p:spPr>
          <a:xfrm>
            <a:off x="5876585" y="2807154"/>
            <a:ext cx="1887656" cy="276999"/>
          </a:xfrm>
          <a:prstGeom prst="rect">
            <a:avLst/>
          </a:prstGeom>
          <a:noFill/>
        </p:spPr>
        <p:txBody>
          <a:bodyPr wrap="none" rtlCol="0">
            <a:spAutoFit/>
          </a:bodyPr>
          <a:lstStyle/>
          <a:p>
            <a:r>
              <a:rPr lang="es-ES" sz="1200" dirty="0" smtClean="0"/>
              <a:t>La revolución Industrial (9’)</a:t>
            </a:r>
            <a:endParaRPr lang="es-ES" sz="1200" dirty="0"/>
          </a:p>
        </p:txBody>
      </p:sp>
      <p:sp>
        <p:nvSpPr>
          <p:cNvPr id="10" name="Botón de acción: Película 9">
            <a:hlinkClick r:id="rId3" action="ppaction://hlinksldjump" highlightClick="1"/>
          </p:cNvPr>
          <p:cNvSpPr/>
          <p:nvPr/>
        </p:nvSpPr>
        <p:spPr>
          <a:xfrm>
            <a:off x="8487352" y="2827975"/>
            <a:ext cx="360000" cy="360000"/>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6599696" y="2910976"/>
            <a:ext cx="1887656" cy="276999"/>
          </a:xfrm>
          <a:prstGeom prst="rect">
            <a:avLst/>
          </a:prstGeom>
          <a:noFill/>
        </p:spPr>
        <p:txBody>
          <a:bodyPr wrap="none" rtlCol="0">
            <a:spAutoFit/>
          </a:bodyPr>
          <a:lstStyle/>
          <a:p>
            <a:r>
              <a:rPr lang="es-ES" sz="1200" dirty="0" smtClean="0"/>
              <a:t>La revolución Industrial (4’)</a:t>
            </a:r>
            <a:endParaRPr lang="es-ES" sz="1200" dirty="0"/>
          </a:p>
        </p:txBody>
      </p:sp>
    </p:spTree>
    <p:extLst>
      <p:ext uri="{BB962C8B-B14F-4D97-AF65-F5344CB8AC3E}">
        <p14:creationId xmlns:p14="http://schemas.microsoft.com/office/powerpoint/2010/main" val="3751203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build="p" animBg="1"/>
      <p:bldP spid="6" grpId="0" build="p"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 Revolucion Industri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
        <p:nvSpPr>
          <p:cNvPr id="5" name="Botón de acción: Hacia atrás o Anterior 4">
            <a:hlinkClick r:id="rId5" action="ppaction://hlinksldjump" highlightClick="1"/>
          </p:cNvPr>
          <p:cNvSpPr/>
          <p:nvPr/>
        </p:nvSpPr>
        <p:spPr>
          <a:xfrm>
            <a:off x="8603650" y="6358290"/>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16575410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 1a. revolucion industrial en 4 minutos.fl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2500" y="624637"/>
            <a:ext cx="7150750" cy="5477171"/>
          </a:xfrm>
          <a:prstGeom prst="rect">
            <a:avLst/>
          </a:prstGeom>
        </p:spPr>
      </p:pic>
      <p:sp>
        <p:nvSpPr>
          <p:cNvPr id="5" name="Botón de acción: Hacia atrás o Anterior 4">
            <a:hlinkClick r:id="rId5" action="ppaction://hlinksldjump" highlightClick="1"/>
          </p:cNvPr>
          <p:cNvSpPr/>
          <p:nvPr/>
        </p:nvSpPr>
        <p:spPr>
          <a:xfrm>
            <a:off x="8603650" y="6358290"/>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37775248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dor tèxti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00" y="1143000"/>
            <a:ext cx="5715000" cy="4572000"/>
          </a:xfrm>
          <a:prstGeom prst="rect">
            <a:avLst/>
          </a:prstGeom>
        </p:spPr>
      </p:pic>
      <p:sp>
        <p:nvSpPr>
          <p:cNvPr id="5" name="Botón de acción: Hacia atrás o Anterior 4">
            <a:hlinkClick r:id="rId5" action="ppaction://hlinksldjump" highlightClick="1"/>
          </p:cNvPr>
          <p:cNvSpPr/>
          <p:nvPr/>
        </p:nvSpPr>
        <p:spPr>
          <a:xfrm>
            <a:off x="8603650" y="6358290"/>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25580781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tor a vapo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2067" y="1374203"/>
            <a:ext cx="4771729" cy="3578797"/>
          </a:xfrm>
          <a:prstGeom prst="rect">
            <a:avLst/>
          </a:prstGeom>
        </p:spPr>
      </p:pic>
      <p:sp>
        <p:nvSpPr>
          <p:cNvPr id="5" name="Botón de acción: Hacia atrás o Anterior 4">
            <a:hlinkClick r:id="rId5" action="ppaction://hlinksldjump" highlightClick="1"/>
          </p:cNvPr>
          <p:cNvSpPr/>
          <p:nvPr/>
        </p:nvSpPr>
        <p:spPr>
          <a:xfrm>
            <a:off x="8603650" y="6358290"/>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Tree>
    <p:extLst>
      <p:ext uri="{BB962C8B-B14F-4D97-AF65-F5344CB8AC3E}">
        <p14:creationId xmlns:p14="http://schemas.microsoft.com/office/powerpoint/2010/main" val="20055688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32692" y="853671"/>
            <a:ext cx="4393751" cy="646331"/>
          </a:xfrm>
          <a:prstGeom prst="rect">
            <a:avLst/>
          </a:prstGeom>
          <a:noFill/>
        </p:spPr>
        <p:txBody>
          <a:bodyPr wrap="none" rtlCol="0">
            <a:spAutoFit/>
          </a:bodyPr>
          <a:lstStyle/>
          <a:p>
            <a:r>
              <a:rPr lang="es-ES" sz="3600" dirty="0" smtClean="0">
                <a:solidFill>
                  <a:srgbClr val="0000FF"/>
                </a:solidFill>
              </a:rPr>
              <a:t>La Revolución Agrícola</a:t>
            </a:r>
            <a:endParaRPr lang="es-ES" sz="3600" dirty="0">
              <a:solidFill>
                <a:srgbClr val="0000FF"/>
              </a:solidFill>
            </a:endParaRPr>
          </a:p>
        </p:txBody>
      </p:sp>
      <p:sp>
        <p:nvSpPr>
          <p:cNvPr id="5" name="CuadroTexto 4"/>
          <p:cNvSpPr txBox="1"/>
          <p:nvPr/>
        </p:nvSpPr>
        <p:spPr>
          <a:xfrm>
            <a:off x="333077" y="2123768"/>
            <a:ext cx="8555911" cy="3170099"/>
          </a:xfrm>
          <a:prstGeom prst="rect">
            <a:avLst/>
          </a:prstGeom>
          <a:noFill/>
          <a:ln>
            <a:solidFill>
              <a:schemeClr val="tx1"/>
            </a:solidFill>
          </a:ln>
        </p:spPr>
        <p:txBody>
          <a:bodyPr wrap="square" rtlCol="0">
            <a:spAutoFit/>
          </a:bodyPr>
          <a:lstStyle/>
          <a:p>
            <a:r>
              <a:rPr lang="es-ES" sz="2000" dirty="0" smtClean="0"/>
              <a:t>Entre 1650 y 1800 la </a:t>
            </a:r>
            <a:r>
              <a:rPr lang="es-ES" sz="2000" b="1" dirty="0" smtClean="0"/>
              <a:t>productividad</a:t>
            </a:r>
            <a:r>
              <a:rPr lang="es-ES" sz="2000" b="1" baseline="30000" dirty="0" smtClean="0"/>
              <a:t>(*)</a:t>
            </a:r>
            <a:r>
              <a:rPr lang="es-ES" sz="2000" baseline="30000" dirty="0" smtClean="0"/>
              <a:t> </a:t>
            </a:r>
            <a:r>
              <a:rPr lang="es-ES" sz="2000" dirty="0" smtClean="0"/>
              <a:t>agrícola por trabajador se duplicó (sobre todo en Inglaterra) por:</a:t>
            </a:r>
          </a:p>
          <a:p>
            <a:pPr marL="342900" indent="-342900">
              <a:buFont typeface="Arial"/>
              <a:buChar char="•"/>
            </a:pPr>
            <a:r>
              <a:rPr lang="es-ES" sz="2000" b="1" dirty="0" smtClean="0"/>
              <a:t>Cambios en el sistema de cultivos</a:t>
            </a:r>
          </a:p>
          <a:p>
            <a:pPr marL="800100" lvl="1" indent="-342900">
              <a:buFont typeface="Arial"/>
              <a:buChar char="•"/>
            </a:pPr>
            <a:r>
              <a:rPr lang="es-ES" sz="2000" dirty="0" smtClean="0"/>
              <a:t> Método</a:t>
            </a:r>
            <a:r>
              <a:rPr lang="es-ES" sz="2000" b="1" dirty="0" smtClean="0">
                <a:hlinkClick r:id="rId2" action="ppaction://hlinksldjump"/>
              </a:rPr>
              <a:t> NORFOLK</a:t>
            </a:r>
            <a:r>
              <a:rPr lang="es-ES" sz="2000" dirty="0" smtClean="0"/>
              <a:t>, plantas forrajeras (+ganado</a:t>
            </a:r>
            <a:r>
              <a:rPr lang="es-ES" sz="2000" dirty="0" smtClean="0">
                <a:sym typeface="Wingdings"/>
              </a:rPr>
              <a:t> abonos</a:t>
            </a:r>
            <a:r>
              <a:rPr lang="es-ES" sz="2000" dirty="0" smtClean="0"/>
              <a:t>)</a:t>
            </a:r>
          </a:p>
          <a:p>
            <a:pPr marL="342900" indent="-342900">
              <a:buFont typeface="Arial"/>
              <a:buChar char="•"/>
            </a:pPr>
            <a:r>
              <a:rPr lang="es-ES" sz="2000" b="1" dirty="0" smtClean="0"/>
              <a:t>Introducción de nueva maquina</a:t>
            </a:r>
            <a:r>
              <a:rPr lang="es-ES" sz="2000" dirty="0" smtClean="0"/>
              <a:t>ria:</a:t>
            </a:r>
          </a:p>
          <a:p>
            <a:pPr marL="800100" lvl="1" indent="-342900">
              <a:buFont typeface="Arial"/>
              <a:buChar char="•"/>
            </a:pPr>
            <a:r>
              <a:rPr lang="es-ES" sz="2000" dirty="0" smtClean="0">
                <a:hlinkClick r:id="rId2" action="ppaction://hlinksldjump"/>
              </a:rPr>
              <a:t>Arado </a:t>
            </a:r>
            <a:r>
              <a:rPr lang="es-ES" sz="2000" dirty="0" err="1" smtClean="0">
                <a:hlinkClick r:id="rId2" action="ppaction://hlinksldjump"/>
              </a:rPr>
              <a:t>Rhoterham</a:t>
            </a:r>
            <a:r>
              <a:rPr lang="es-ES" sz="2000" dirty="0" smtClean="0"/>
              <a:t>, sembrado </a:t>
            </a:r>
            <a:r>
              <a:rPr lang="es-ES" sz="2000" dirty="0" err="1" smtClean="0"/>
              <a:t>Jethro</a:t>
            </a:r>
            <a:r>
              <a:rPr lang="es-ES" sz="2000" dirty="0" smtClean="0"/>
              <a:t> </a:t>
            </a:r>
            <a:r>
              <a:rPr lang="es-ES" sz="2000" dirty="0" err="1" smtClean="0"/>
              <a:t>Tull</a:t>
            </a:r>
            <a:endParaRPr lang="es-ES" sz="2000" dirty="0" smtClean="0"/>
          </a:p>
          <a:p>
            <a:pPr marL="342900" indent="-342900">
              <a:buFont typeface="Arial"/>
              <a:buChar char="•"/>
            </a:pPr>
            <a:r>
              <a:rPr lang="es-ES" sz="2000" b="1" dirty="0" smtClean="0"/>
              <a:t>Cercamiento y privatización de tierras </a:t>
            </a:r>
            <a:r>
              <a:rPr lang="es-ES" sz="2000" b="1" dirty="0" smtClean="0">
                <a:sym typeface="Wingdings"/>
              </a:rPr>
              <a:t> </a:t>
            </a:r>
            <a:r>
              <a:rPr lang="es-ES" sz="2000" b="1" dirty="0" err="1" smtClean="0">
                <a:sym typeface="Wingdings"/>
              </a:rPr>
              <a:t>Enclosure</a:t>
            </a:r>
            <a:r>
              <a:rPr lang="es-ES" sz="2000" b="1" dirty="0" smtClean="0">
                <a:sym typeface="Wingdings"/>
              </a:rPr>
              <a:t> </a:t>
            </a:r>
            <a:r>
              <a:rPr lang="es-ES" sz="2000" b="1" dirty="0" err="1" smtClean="0">
                <a:sym typeface="Wingdings"/>
              </a:rPr>
              <a:t>Acts</a:t>
            </a:r>
            <a:r>
              <a:rPr lang="es-ES" sz="2000" dirty="0" smtClean="0">
                <a:sym typeface="Wingdings"/>
              </a:rPr>
              <a:t>.</a:t>
            </a:r>
          </a:p>
          <a:p>
            <a:pPr marL="800100" lvl="1" indent="-342900">
              <a:buFont typeface="Arial"/>
              <a:buChar char="•"/>
            </a:pPr>
            <a:r>
              <a:rPr lang="es-ES" sz="2000" dirty="0" smtClean="0">
                <a:sym typeface="Wingdings"/>
              </a:rPr>
              <a:t>Concentración propiedad, apropiación tierras comunales , expulsión pequeños propietarios y campesinos aumento asalariados bajada real salarios emigración a ciudades.</a:t>
            </a:r>
          </a:p>
        </p:txBody>
      </p:sp>
    </p:spTree>
    <p:extLst>
      <p:ext uri="{BB962C8B-B14F-4D97-AF65-F5344CB8AC3E}">
        <p14:creationId xmlns:p14="http://schemas.microsoft.com/office/powerpoint/2010/main" val="2511966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32692" y="853671"/>
            <a:ext cx="5262754" cy="646331"/>
          </a:xfrm>
          <a:prstGeom prst="rect">
            <a:avLst/>
          </a:prstGeom>
          <a:noFill/>
        </p:spPr>
        <p:txBody>
          <a:bodyPr wrap="none" rtlCol="0">
            <a:spAutoFit/>
          </a:bodyPr>
          <a:lstStyle/>
          <a:p>
            <a:r>
              <a:rPr lang="es-ES" sz="3600" dirty="0" smtClean="0">
                <a:solidFill>
                  <a:srgbClr val="0000FF"/>
                </a:solidFill>
              </a:rPr>
              <a:t>La Revolución Demográfica</a:t>
            </a:r>
            <a:endParaRPr lang="es-ES" sz="3600" dirty="0">
              <a:solidFill>
                <a:srgbClr val="0000FF"/>
              </a:solidFill>
            </a:endParaRPr>
          </a:p>
        </p:txBody>
      </p:sp>
      <p:sp>
        <p:nvSpPr>
          <p:cNvPr id="6" name="CuadroTexto 5"/>
          <p:cNvSpPr txBox="1"/>
          <p:nvPr/>
        </p:nvSpPr>
        <p:spPr>
          <a:xfrm>
            <a:off x="211072" y="1873911"/>
            <a:ext cx="8698734" cy="2862322"/>
          </a:xfrm>
          <a:prstGeom prst="rect">
            <a:avLst/>
          </a:prstGeom>
          <a:noFill/>
          <a:ln>
            <a:solidFill>
              <a:schemeClr val="tx1"/>
            </a:solidFill>
          </a:ln>
        </p:spPr>
        <p:txBody>
          <a:bodyPr wrap="square" rtlCol="0">
            <a:spAutoFit/>
          </a:bodyPr>
          <a:lstStyle/>
          <a:p>
            <a:r>
              <a:rPr lang="es-ES" sz="2000" dirty="0" smtClean="0"/>
              <a:t>Aumento de alimentos hizo posible aumento población. Así en Gran </a:t>
            </a:r>
            <a:r>
              <a:rPr lang="es-ES" sz="2000" smtClean="0"/>
              <a:t>Bretaña </a:t>
            </a:r>
            <a:r>
              <a:rPr lang="es-ES" sz="2000" smtClean="0"/>
              <a:t>se triplicó </a:t>
            </a:r>
            <a:r>
              <a:rPr lang="es-ES" sz="2000" dirty="0" smtClean="0"/>
              <a:t>la población entre 1800 y 1900.</a:t>
            </a:r>
            <a:r>
              <a:rPr lang="es-ES" sz="2000" b="1" dirty="0" smtClean="0"/>
              <a:t> Causas</a:t>
            </a:r>
            <a:r>
              <a:rPr lang="es-ES" sz="2000" dirty="0" smtClean="0"/>
              <a:t>:</a:t>
            </a:r>
          </a:p>
          <a:p>
            <a:pPr marL="342900" indent="-342900">
              <a:buFont typeface="Arial"/>
              <a:buChar char="•"/>
            </a:pPr>
            <a:r>
              <a:rPr lang="es-ES" sz="2000" b="1" dirty="0" smtClean="0"/>
              <a:t>Ligero aumento de la natalidad </a:t>
            </a:r>
            <a:r>
              <a:rPr lang="es-ES" sz="2000" dirty="0" smtClean="0"/>
              <a:t>durante el siglo XVIII</a:t>
            </a:r>
          </a:p>
          <a:p>
            <a:pPr marL="800100" lvl="1" indent="-342900">
              <a:buFont typeface="Arial"/>
              <a:buChar char="•"/>
            </a:pPr>
            <a:r>
              <a:rPr lang="es-ES" sz="2000" dirty="0" smtClean="0"/>
              <a:t>Disminución edad nupcialidad y menor número de célibes por mejora situación económico-alimentaria.</a:t>
            </a:r>
          </a:p>
          <a:p>
            <a:pPr marL="342900" indent="-342900">
              <a:buFont typeface="Arial"/>
              <a:buChar char="•"/>
            </a:pPr>
            <a:r>
              <a:rPr lang="es-ES" sz="2000" b="1" dirty="0" smtClean="0"/>
              <a:t>Disminución tasa mortalidad </a:t>
            </a:r>
            <a:r>
              <a:rPr lang="es-ES" sz="2000" dirty="0" smtClean="0"/>
              <a:t>(32 por mil en 1700 a 20 por mil en 1900)</a:t>
            </a:r>
          </a:p>
          <a:p>
            <a:pPr marL="800100" lvl="1" indent="-342900">
              <a:buFont typeface="Arial"/>
              <a:buChar char="•"/>
            </a:pPr>
            <a:r>
              <a:rPr lang="es-ES" sz="2000" dirty="0" smtClean="0"/>
              <a:t>Mejor alimentación</a:t>
            </a:r>
          </a:p>
          <a:p>
            <a:pPr marL="800100" lvl="1" indent="-342900">
              <a:buFont typeface="Arial"/>
              <a:buChar char="•"/>
            </a:pPr>
            <a:r>
              <a:rPr lang="es-ES" sz="2000" b="1" dirty="0" smtClean="0"/>
              <a:t>Vacunas</a:t>
            </a:r>
            <a:r>
              <a:rPr lang="es-ES" sz="2000" dirty="0"/>
              <a:t> </a:t>
            </a:r>
            <a:r>
              <a:rPr lang="es-ES" sz="2000" baseline="30000" dirty="0" smtClean="0"/>
              <a:t>(*)</a:t>
            </a:r>
            <a:r>
              <a:rPr lang="es-ES" sz="2000" dirty="0" smtClean="0"/>
              <a:t>(</a:t>
            </a:r>
            <a:r>
              <a:rPr lang="es-ES" sz="2000" dirty="0" err="1" smtClean="0"/>
              <a:t>Jenner</a:t>
            </a:r>
            <a:r>
              <a:rPr lang="es-ES" sz="2000" dirty="0" smtClean="0"/>
              <a:t>), empleo de jabón</a:t>
            </a:r>
          </a:p>
          <a:p>
            <a:pPr marL="342900" indent="-342900">
              <a:buFont typeface="Arial"/>
              <a:buChar char="•"/>
            </a:pPr>
            <a:r>
              <a:rPr lang="es-ES" sz="2000" b="1" dirty="0" smtClean="0"/>
              <a:t>Aumento esperanza de vida </a:t>
            </a:r>
            <a:r>
              <a:rPr lang="es-ES" sz="2000" dirty="0" smtClean="0"/>
              <a:t>(hasta 50 años en 1900)</a:t>
            </a:r>
          </a:p>
        </p:txBody>
      </p:sp>
      <p:sp>
        <p:nvSpPr>
          <p:cNvPr id="7" name="Botón de acción: Personalizar 6">
            <a:hlinkClick r:id="rId2" action="ppaction://hlinksldjump" highlightClick="1"/>
          </p:cNvPr>
          <p:cNvSpPr/>
          <p:nvPr/>
        </p:nvSpPr>
        <p:spPr>
          <a:xfrm>
            <a:off x="7140335" y="4851352"/>
            <a:ext cx="1769471" cy="437246"/>
          </a:xfrm>
          <a:prstGeom prst="actionButtonBlank">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smtClean="0"/>
              <a:t>Gráficos</a:t>
            </a:r>
            <a:endParaRPr lang="es-ES" dirty="0"/>
          </a:p>
        </p:txBody>
      </p:sp>
    </p:spTree>
    <p:extLst>
      <p:ext uri="{BB962C8B-B14F-4D97-AF65-F5344CB8AC3E}">
        <p14:creationId xmlns:p14="http://schemas.microsoft.com/office/powerpoint/2010/main" val="3473932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32692" y="603819"/>
            <a:ext cx="5284394" cy="646331"/>
          </a:xfrm>
          <a:prstGeom prst="rect">
            <a:avLst/>
          </a:prstGeom>
          <a:noFill/>
        </p:spPr>
        <p:txBody>
          <a:bodyPr wrap="none" rtlCol="0">
            <a:spAutoFit/>
          </a:bodyPr>
          <a:lstStyle/>
          <a:p>
            <a:r>
              <a:rPr lang="es-ES" sz="3600" dirty="0" smtClean="0">
                <a:solidFill>
                  <a:srgbClr val="0000FF"/>
                </a:solidFill>
              </a:rPr>
              <a:t>El desarrollo de la industria</a:t>
            </a:r>
            <a:endParaRPr lang="es-ES" sz="3600" dirty="0">
              <a:solidFill>
                <a:srgbClr val="0000FF"/>
              </a:solidFill>
            </a:endParaRPr>
          </a:p>
        </p:txBody>
      </p:sp>
      <p:pic>
        <p:nvPicPr>
          <p:cNvPr id="5" name="Imagen 4"/>
          <p:cNvPicPr>
            <a:picLocks noChangeAspect="1"/>
          </p:cNvPicPr>
          <p:nvPr/>
        </p:nvPicPr>
        <p:blipFill>
          <a:blip r:embed="rId2"/>
          <a:stretch>
            <a:fillRect/>
          </a:stretch>
        </p:blipFill>
        <p:spPr>
          <a:xfrm>
            <a:off x="6246605" y="416425"/>
            <a:ext cx="2897395" cy="2806073"/>
          </a:xfrm>
          <a:prstGeom prst="rect">
            <a:avLst/>
          </a:prstGeom>
        </p:spPr>
      </p:pic>
      <p:sp>
        <p:nvSpPr>
          <p:cNvPr id="6" name="CuadroTexto 5"/>
          <p:cNvSpPr txBox="1"/>
          <p:nvPr/>
        </p:nvSpPr>
        <p:spPr>
          <a:xfrm>
            <a:off x="608317" y="1307684"/>
            <a:ext cx="5638288" cy="255454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Arial"/>
              <a:buChar char="•"/>
            </a:pPr>
            <a:r>
              <a:rPr lang="es-ES" sz="2000" dirty="0" smtClean="0"/>
              <a:t>Tres elementos contribuyeron a la industrialización: la aparición de </a:t>
            </a:r>
            <a:r>
              <a:rPr lang="es-ES" sz="2000" b="1" dirty="0" smtClean="0"/>
              <a:t>las fábricas</a:t>
            </a:r>
            <a:r>
              <a:rPr lang="es-ES" sz="2000" b="1" baseline="30000" dirty="0" smtClean="0"/>
              <a:t>(*)</a:t>
            </a:r>
            <a:r>
              <a:rPr lang="es-ES" sz="2000" dirty="0" smtClean="0"/>
              <a:t>, la </a:t>
            </a:r>
            <a:r>
              <a:rPr lang="es-ES" sz="2000" b="1" dirty="0" smtClean="0"/>
              <a:t>mecanización</a:t>
            </a:r>
            <a:r>
              <a:rPr lang="es-ES" sz="2000" dirty="0" smtClean="0"/>
              <a:t> de proceso productivo y la generalización de la </a:t>
            </a:r>
            <a:r>
              <a:rPr lang="es-ES" sz="2000" b="1" dirty="0" smtClean="0"/>
              <a:t>energía del vapor</a:t>
            </a:r>
            <a:r>
              <a:rPr lang="es-ES" sz="2000" dirty="0" smtClean="0"/>
              <a:t>.  Este proceso industrializador tuvo como bases la </a:t>
            </a:r>
            <a:r>
              <a:rPr lang="es-ES" sz="2000" b="1" dirty="0" smtClean="0"/>
              <a:t>industria textil y siderúrgica</a:t>
            </a:r>
            <a:r>
              <a:rPr lang="es-ES" sz="2000" b="1" baseline="30000" dirty="0" smtClean="0"/>
              <a:t>(*)</a:t>
            </a:r>
            <a:r>
              <a:rPr lang="es-ES" sz="2000" dirty="0" smtClean="0"/>
              <a:t>, los nuevos </a:t>
            </a:r>
            <a:r>
              <a:rPr lang="es-ES" sz="2000" b="1" dirty="0" smtClean="0"/>
              <a:t>transportes</a:t>
            </a:r>
            <a:r>
              <a:rPr lang="es-ES" sz="2000" dirty="0" smtClean="0"/>
              <a:t> y el aumento del </a:t>
            </a:r>
            <a:r>
              <a:rPr lang="es-ES" sz="2000" b="1" dirty="0" smtClean="0"/>
              <a:t>mercado</a:t>
            </a:r>
            <a:r>
              <a:rPr lang="es-ES" sz="2000" dirty="0" smtClean="0"/>
              <a:t> comercial.</a:t>
            </a:r>
          </a:p>
        </p:txBody>
      </p:sp>
      <p:sp>
        <p:nvSpPr>
          <p:cNvPr id="7" name="CuadroTexto 6"/>
          <p:cNvSpPr txBox="1"/>
          <p:nvPr/>
        </p:nvSpPr>
        <p:spPr>
          <a:xfrm>
            <a:off x="608317" y="3996392"/>
            <a:ext cx="3899174" cy="461665"/>
          </a:xfrm>
          <a:prstGeom prst="rect">
            <a:avLst/>
          </a:prstGeom>
          <a:noFill/>
        </p:spPr>
        <p:txBody>
          <a:bodyPr wrap="none" rtlCol="0">
            <a:spAutoFit/>
          </a:bodyPr>
          <a:lstStyle/>
          <a:p>
            <a:r>
              <a:rPr lang="es-ES" sz="2400" dirty="0" smtClean="0">
                <a:solidFill>
                  <a:srgbClr val="0000FF"/>
                </a:solidFill>
              </a:rPr>
              <a:t>La mecanización y las fábricas</a:t>
            </a:r>
            <a:endParaRPr lang="es-ES" sz="2400" dirty="0">
              <a:solidFill>
                <a:srgbClr val="0000FF"/>
              </a:solidFill>
            </a:endParaRPr>
          </a:p>
        </p:txBody>
      </p:sp>
      <p:sp>
        <p:nvSpPr>
          <p:cNvPr id="8" name="CuadroTexto 7"/>
          <p:cNvSpPr txBox="1"/>
          <p:nvPr/>
        </p:nvSpPr>
        <p:spPr>
          <a:xfrm>
            <a:off x="608317" y="4458057"/>
            <a:ext cx="7991090" cy="2246769"/>
          </a:xfrm>
          <a:prstGeom prst="rect">
            <a:avLst/>
          </a:prstGeom>
          <a:noFill/>
          <a:ln>
            <a:solidFill>
              <a:schemeClr val="tx1"/>
            </a:solidFill>
          </a:ln>
        </p:spPr>
        <p:txBody>
          <a:bodyPr wrap="square" rtlCol="0">
            <a:spAutoFit/>
          </a:bodyPr>
          <a:lstStyle/>
          <a:p>
            <a:r>
              <a:rPr lang="es-ES" sz="2000" dirty="0" smtClean="0"/>
              <a:t>El uso de máquinas y la fuerza del vapor provocó ruina artesanos y su paso a asalariados en</a:t>
            </a:r>
            <a:r>
              <a:rPr lang="es-ES" sz="2000" b="1" dirty="0" smtClean="0"/>
              <a:t> fábricas</a:t>
            </a:r>
            <a:r>
              <a:rPr lang="es-ES" sz="2000" dirty="0" smtClean="0"/>
              <a:t>(*)</a:t>
            </a:r>
          </a:p>
          <a:p>
            <a:pPr marL="342900" indent="-342900">
              <a:buFont typeface="Arial"/>
              <a:buChar char="•"/>
            </a:pPr>
            <a:r>
              <a:rPr lang="es-ES" sz="2000" dirty="0" smtClean="0"/>
              <a:t>Nueva maquinaria</a:t>
            </a:r>
            <a:r>
              <a:rPr lang="es-ES" sz="2000" b="1" dirty="0" smtClean="0"/>
              <a:t>: lanzadera volante</a:t>
            </a:r>
            <a:r>
              <a:rPr lang="es-ES" sz="2000" dirty="0" smtClean="0"/>
              <a:t>, hiladoras (</a:t>
            </a:r>
            <a:r>
              <a:rPr lang="es-ES" sz="2000" b="1" dirty="0" smtClean="0"/>
              <a:t>Spinning Jenny, </a:t>
            </a:r>
            <a:r>
              <a:rPr lang="es-ES" sz="2000" b="1" dirty="0" err="1" smtClean="0"/>
              <a:t>Mule</a:t>
            </a:r>
            <a:r>
              <a:rPr lang="es-ES" sz="2000" b="1" dirty="0" smtClean="0"/>
              <a:t>), </a:t>
            </a:r>
            <a:r>
              <a:rPr lang="es-ES" sz="2000" dirty="0" smtClean="0"/>
              <a:t>telares mecánicos</a:t>
            </a:r>
            <a:r>
              <a:rPr lang="es-ES" sz="2000" b="1" dirty="0" smtClean="0"/>
              <a:t>.</a:t>
            </a:r>
          </a:p>
          <a:p>
            <a:pPr marL="342900" indent="-342900">
              <a:buFont typeface="Arial"/>
              <a:buChar char="•"/>
            </a:pPr>
            <a:r>
              <a:rPr lang="es-ES" sz="2000" dirty="0" smtClean="0"/>
              <a:t>1º fuerza hidráulica, luego </a:t>
            </a:r>
            <a:r>
              <a:rPr lang="es-ES" sz="2000" b="1" dirty="0" smtClean="0"/>
              <a:t>máquina de vapor </a:t>
            </a:r>
            <a:r>
              <a:rPr lang="es-ES" sz="2000" dirty="0" smtClean="0"/>
              <a:t>(</a:t>
            </a:r>
            <a:r>
              <a:rPr lang="es-ES" sz="2000" dirty="0" err="1" smtClean="0"/>
              <a:t>J.Watt</a:t>
            </a:r>
            <a:r>
              <a:rPr lang="es-ES" sz="2000" dirty="0" smtClean="0"/>
              <a:t>)</a:t>
            </a:r>
          </a:p>
          <a:p>
            <a:pPr marL="342900" indent="-342900">
              <a:buFont typeface="Arial"/>
              <a:buChar char="•"/>
            </a:pPr>
            <a:r>
              <a:rPr lang="es-ES" sz="2000" dirty="0" smtClean="0"/>
              <a:t>Mecanización, vapor y concentración fabril </a:t>
            </a:r>
            <a:r>
              <a:rPr lang="es-ES" sz="2000" dirty="0" smtClean="0">
                <a:sym typeface="Wingdings"/>
              </a:rPr>
              <a:t> </a:t>
            </a:r>
            <a:r>
              <a:rPr lang="es-ES" sz="2000" b="1" dirty="0" smtClean="0">
                <a:sym typeface="Wingdings"/>
              </a:rPr>
              <a:t>aumento productividad </a:t>
            </a:r>
            <a:r>
              <a:rPr lang="es-ES" sz="2000" dirty="0" smtClean="0">
                <a:sym typeface="Wingdings"/>
              </a:rPr>
              <a:t>y </a:t>
            </a:r>
            <a:r>
              <a:rPr lang="es-ES" sz="2000" b="1" dirty="0" smtClean="0">
                <a:sym typeface="Wingdings"/>
              </a:rPr>
              <a:t>producción</a:t>
            </a:r>
            <a:r>
              <a:rPr lang="es-ES" sz="2000" dirty="0" smtClean="0">
                <a:sym typeface="Wingdings"/>
              </a:rPr>
              <a:t> abaratamiento de costes y bajada de precios</a:t>
            </a:r>
            <a:endParaRPr lang="es-ES" sz="2000" dirty="0" smtClean="0"/>
          </a:p>
        </p:txBody>
      </p:sp>
      <p:sp>
        <p:nvSpPr>
          <p:cNvPr id="9" name="Botón de acción: Película 8">
            <a:hlinkClick r:id="rId3" action="ppaction://hlinksldjump" highlightClick="1"/>
          </p:cNvPr>
          <p:cNvSpPr/>
          <p:nvPr/>
        </p:nvSpPr>
        <p:spPr>
          <a:xfrm>
            <a:off x="6743734" y="5670302"/>
            <a:ext cx="360000" cy="360000"/>
          </a:xfrm>
          <a:prstGeom prst="actionButtonMovie">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
        <p:nvSpPr>
          <p:cNvPr id="11" name="Botón de acción: Película 10">
            <a:hlinkClick r:id="rId4" action="ppaction://hlinksldjump" highlightClick="1"/>
          </p:cNvPr>
          <p:cNvSpPr/>
          <p:nvPr/>
        </p:nvSpPr>
        <p:spPr>
          <a:xfrm>
            <a:off x="7859525" y="5056445"/>
            <a:ext cx="360000" cy="360000"/>
          </a:xfrm>
          <a:prstGeom prst="actionButtonMovie">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
        <p:nvSpPr>
          <p:cNvPr id="2" name="CuadroTexto 1"/>
          <p:cNvSpPr txBox="1"/>
          <p:nvPr/>
        </p:nvSpPr>
        <p:spPr>
          <a:xfrm>
            <a:off x="8219525" y="5056445"/>
            <a:ext cx="1028497" cy="246221"/>
          </a:xfrm>
          <a:prstGeom prst="rect">
            <a:avLst/>
          </a:prstGeom>
          <a:noFill/>
          <a:ln>
            <a:noFill/>
          </a:ln>
        </p:spPr>
        <p:txBody>
          <a:bodyPr wrap="none" rtlCol="0">
            <a:spAutoFit/>
          </a:bodyPr>
          <a:lstStyle/>
          <a:p>
            <a:r>
              <a:rPr lang="es-ES" sz="1000" dirty="0" smtClean="0"/>
              <a:t>Antiguos telares</a:t>
            </a:r>
          </a:p>
        </p:txBody>
      </p:sp>
    </p:spTree>
    <p:extLst>
      <p:ext uri="{BB962C8B-B14F-4D97-AF65-F5344CB8AC3E}">
        <p14:creationId xmlns:p14="http://schemas.microsoft.com/office/powerpoint/2010/main" val="1663382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p:bldP spid="8"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32692" y="603819"/>
            <a:ext cx="6117104" cy="646331"/>
          </a:xfrm>
          <a:prstGeom prst="rect">
            <a:avLst/>
          </a:prstGeom>
          <a:noFill/>
        </p:spPr>
        <p:txBody>
          <a:bodyPr wrap="none" rtlCol="0">
            <a:spAutoFit/>
          </a:bodyPr>
          <a:lstStyle/>
          <a:p>
            <a:r>
              <a:rPr lang="es-ES" sz="3600" dirty="0" smtClean="0">
                <a:solidFill>
                  <a:srgbClr val="0000FF"/>
                </a:solidFill>
              </a:rPr>
              <a:t>El desarrollo de la industria…(2)</a:t>
            </a:r>
            <a:endParaRPr lang="es-ES" sz="3600" dirty="0">
              <a:solidFill>
                <a:srgbClr val="0000FF"/>
              </a:solidFill>
            </a:endParaRPr>
          </a:p>
        </p:txBody>
      </p:sp>
      <p:sp>
        <p:nvSpPr>
          <p:cNvPr id="6" name="CuadroTexto 5"/>
          <p:cNvSpPr txBox="1"/>
          <p:nvPr/>
        </p:nvSpPr>
        <p:spPr>
          <a:xfrm>
            <a:off x="608317" y="1262006"/>
            <a:ext cx="4777720" cy="461665"/>
          </a:xfrm>
          <a:prstGeom prst="rect">
            <a:avLst/>
          </a:prstGeom>
          <a:noFill/>
        </p:spPr>
        <p:txBody>
          <a:bodyPr wrap="none" rtlCol="0">
            <a:spAutoFit/>
          </a:bodyPr>
          <a:lstStyle/>
          <a:p>
            <a:r>
              <a:rPr lang="es-ES" sz="2400" dirty="0" smtClean="0">
                <a:solidFill>
                  <a:srgbClr val="0000FF"/>
                </a:solidFill>
              </a:rPr>
              <a:t>La industria algodonera y siderúrgica</a:t>
            </a:r>
            <a:endParaRPr lang="es-ES" sz="2400" dirty="0">
              <a:solidFill>
                <a:srgbClr val="0000FF"/>
              </a:solidFill>
            </a:endParaRPr>
          </a:p>
        </p:txBody>
      </p:sp>
      <p:sp>
        <p:nvSpPr>
          <p:cNvPr id="7" name="CuadroTexto 6"/>
          <p:cNvSpPr txBox="1"/>
          <p:nvPr/>
        </p:nvSpPr>
        <p:spPr>
          <a:xfrm>
            <a:off x="723217" y="1817124"/>
            <a:ext cx="7584127" cy="2246769"/>
          </a:xfrm>
          <a:prstGeom prst="rect">
            <a:avLst/>
          </a:prstGeom>
          <a:noFill/>
          <a:ln>
            <a:solidFill>
              <a:schemeClr val="tx1"/>
            </a:solidFill>
          </a:ln>
        </p:spPr>
        <p:txBody>
          <a:bodyPr wrap="none" rtlCol="0">
            <a:spAutoFit/>
          </a:bodyPr>
          <a:lstStyle/>
          <a:p>
            <a:pPr marL="342900" indent="-342900">
              <a:buFont typeface="Arial"/>
              <a:buChar char="•"/>
            </a:pPr>
            <a:r>
              <a:rPr lang="es-ES" sz="2000" dirty="0" smtClean="0"/>
              <a:t>Sustitución de la lana por el </a:t>
            </a:r>
            <a:r>
              <a:rPr lang="es-ES" sz="2000" b="1" dirty="0" smtClean="0"/>
              <a:t>algodón:</a:t>
            </a:r>
          </a:p>
          <a:p>
            <a:pPr marL="800100" lvl="1" indent="-342900">
              <a:buFont typeface="Arial"/>
              <a:buChar char="•"/>
            </a:pPr>
            <a:r>
              <a:rPr lang="es-ES" sz="2000" dirty="0" smtClean="0">
                <a:sym typeface="Wingdings"/>
              </a:rPr>
              <a:t> India, colonia Británica</a:t>
            </a:r>
          </a:p>
          <a:p>
            <a:pPr marL="800100" lvl="1" indent="-342900">
              <a:buFont typeface="Arial"/>
              <a:buChar char="•"/>
            </a:pPr>
            <a:r>
              <a:rPr lang="es-ES" sz="2000" dirty="0" smtClean="0">
                <a:sym typeface="Wingdings"/>
                <a:hlinkClick r:id="rId2" action="ppaction://hlinksldjump"/>
              </a:rPr>
              <a:t>Gran mecanización</a:t>
            </a:r>
            <a:endParaRPr lang="es-ES" sz="2000" dirty="0" smtClean="0">
              <a:sym typeface="Wingdings"/>
            </a:endParaRPr>
          </a:p>
          <a:p>
            <a:pPr marL="342900" indent="-342900">
              <a:buFont typeface="Arial"/>
              <a:buChar char="•"/>
            </a:pPr>
            <a:r>
              <a:rPr lang="es-ES" sz="2000" dirty="0" smtClean="0">
                <a:sym typeface="Wingdings"/>
              </a:rPr>
              <a:t>Desarrollo </a:t>
            </a:r>
            <a:r>
              <a:rPr lang="es-ES" sz="2000" b="1" dirty="0" smtClean="0">
                <a:sym typeface="Wingdings"/>
              </a:rPr>
              <a:t>minería del carbón </a:t>
            </a:r>
            <a:r>
              <a:rPr lang="es-ES" sz="2000" dirty="0" smtClean="0">
                <a:sym typeface="Wingdings"/>
              </a:rPr>
              <a:t>(combustible para el vapor)</a:t>
            </a:r>
          </a:p>
          <a:p>
            <a:pPr marL="800100" lvl="1" indent="-342900">
              <a:buFont typeface="Arial"/>
              <a:buChar char="•"/>
            </a:pPr>
            <a:r>
              <a:rPr lang="es-ES" sz="2000" dirty="0" smtClean="0">
                <a:sym typeface="Wingdings"/>
              </a:rPr>
              <a:t>Carbón </a:t>
            </a:r>
            <a:r>
              <a:rPr lang="es-ES" sz="2000" b="1" dirty="0" smtClean="0">
                <a:sym typeface="Wingdings"/>
              </a:rPr>
              <a:t>de Coque</a:t>
            </a:r>
            <a:r>
              <a:rPr lang="es-ES" sz="2000" b="1" baseline="30000" dirty="0" smtClean="0">
                <a:sym typeface="Wingdings"/>
              </a:rPr>
              <a:t>(*)</a:t>
            </a:r>
            <a:r>
              <a:rPr lang="es-ES" sz="2000" dirty="0" smtClean="0">
                <a:sym typeface="Wingdings"/>
              </a:rPr>
              <a:t>, bombas de aire, vagonetas, raíles</a:t>
            </a:r>
          </a:p>
          <a:p>
            <a:pPr marL="342900" indent="-342900">
              <a:buFont typeface="Arial"/>
              <a:buChar char="•"/>
            </a:pPr>
            <a:r>
              <a:rPr lang="es-ES" sz="2000" b="1" dirty="0" smtClean="0">
                <a:sym typeface="Wingdings"/>
              </a:rPr>
              <a:t>Desarrollo siderurgia:</a:t>
            </a:r>
          </a:p>
          <a:p>
            <a:pPr marL="342900" indent="-342900">
              <a:buFont typeface="Arial"/>
              <a:buChar char="•"/>
            </a:pPr>
            <a:r>
              <a:rPr lang="es-ES" sz="2000" dirty="0" smtClean="0">
                <a:sym typeface="Wingdings"/>
              </a:rPr>
              <a:t>Altos Hornos, pudelación y laminado. Convertidor </a:t>
            </a:r>
            <a:r>
              <a:rPr lang="es-ES" sz="2000" b="1" dirty="0" smtClean="0">
                <a:sym typeface="Wingdings"/>
                <a:hlinkClick r:id="rId2" action="ppaction://hlinksldjump"/>
              </a:rPr>
              <a:t>Bessemer</a:t>
            </a:r>
            <a:r>
              <a:rPr lang="es-ES" sz="2000" dirty="0" smtClean="0">
                <a:sym typeface="Wingdings"/>
                <a:hlinkClick r:id="rId2" action="ppaction://hlinksldjump"/>
              </a:rPr>
              <a:t> </a:t>
            </a:r>
            <a:r>
              <a:rPr lang="es-ES" sz="2000" dirty="0" smtClean="0">
                <a:sym typeface="Wingdings"/>
              </a:rPr>
              <a:t>(acero)</a:t>
            </a:r>
          </a:p>
        </p:txBody>
      </p:sp>
      <p:pic>
        <p:nvPicPr>
          <p:cNvPr id="9" name="Imagen 8" descr="11 Teixit de llan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217" y="4173358"/>
            <a:ext cx="4436523" cy="2495544"/>
          </a:xfrm>
          <a:prstGeom prst="rect">
            <a:avLst/>
          </a:prstGeom>
        </p:spPr>
      </p:pic>
      <p:pic>
        <p:nvPicPr>
          <p:cNvPr id="10" name="Imagen 9" descr="13 Tela de cot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4941" y="4173358"/>
            <a:ext cx="4466546" cy="2505732"/>
          </a:xfrm>
          <a:prstGeom prst="rect">
            <a:avLst/>
          </a:prstGeom>
        </p:spPr>
      </p:pic>
    </p:spTree>
    <p:extLst>
      <p:ext uri="{BB962C8B-B14F-4D97-AF65-F5344CB8AC3E}">
        <p14:creationId xmlns:p14="http://schemas.microsoft.com/office/powerpoint/2010/main" val="2393111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24522" y="469930"/>
            <a:ext cx="6117104" cy="646331"/>
          </a:xfrm>
          <a:prstGeom prst="rect">
            <a:avLst/>
          </a:prstGeom>
          <a:noFill/>
        </p:spPr>
        <p:txBody>
          <a:bodyPr wrap="none" rtlCol="0">
            <a:spAutoFit/>
          </a:bodyPr>
          <a:lstStyle/>
          <a:p>
            <a:r>
              <a:rPr lang="es-ES" sz="3600" dirty="0" smtClean="0">
                <a:solidFill>
                  <a:srgbClr val="0000FF"/>
                </a:solidFill>
              </a:rPr>
              <a:t>El desarrollo de la industria…(3)</a:t>
            </a:r>
            <a:endParaRPr lang="es-ES" sz="3600" dirty="0">
              <a:solidFill>
                <a:srgbClr val="0000FF"/>
              </a:solidFill>
            </a:endParaRPr>
          </a:p>
        </p:txBody>
      </p:sp>
      <p:sp>
        <p:nvSpPr>
          <p:cNvPr id="3" name="CuadroTexto 2"/>
          <p:cNvSpPr txBox="1"/>
          <p:nvPr/>
        </p:nvSpPr>
        <p:spPr>
          <a:xfrm>
            <a:off x="608317" y="1137080"/>
            <a:ext cx="6279484" cy="461665"/>
          </a:xfrm>
          <a:prstGeom prst="rect">
            <a:avLst/>
          </a:prstGeom>
          <a:noFill/>
        </p:spPr>
        <p:txBody>
          <a:bodyPr wrap="none" rtlCol="0">
            <a:spAutoFit/>
          </a:bodyPr>
          <a:lstStyle/>
          <a:p>
            <a:r>
              <a:rPr lang="es-ES" sz="2400" dirty="0" smtClean="0">
                <a:solidFill>
                  <a:srgbClr val="0000FF"/>
                </a:solidFill>
                <a:hlinkClick r:id="rId2" action="ppaction://hlinksldjump"/>
              </a:rPr>
              <a:t>Los nuevos transportes </a:t>
            </a:r>
            <a:r>
              <a:rPr lang="es-ES" sz="2400" dirty="0" smtClean="0">
                <a:solidFill>
                  <a:srgbClr val="0000FF"/>
                </a:solidFill>
              </a:rPr>
              <a:t>y el impulso del mercado</a:t>
            </a:r>
            <a:endParaRPr lang="es-ES" sz="2400" dirty="0">
              <a:solidFill>
                <a:srgbClr val="0000FF"/>
              </a:solidFill>
            </a:endParaRPr>
          </a:p>
        </p:txBody>
      </p:sp>
      <p:sp>
        <p:nvSpPr>
          <p:cNvPr id="4" name="CuadroTexto 3"/>
          <p:cNvSpPr txBox="1"/>
          <p:nvPr/>
        </p:nvSpPr>
        <p:spPr>
          <a:xfrm>
            <a:off x="249810" y="1598745"/>
            <a:ext cx="7684673" cy="2554545"/>
          </a:xfrm>
          <a:prstGeom prst="rect">
            <a:avLst/>
          </a:prstGeom>
          <a:noFill/>
          <a:ln>
            <a:solidFill>
              <a:schemeClr val="tx1"/>
            </a:solidFill>
          </a:ln>
        </p:spPr>
        <p:txBody>
          <a:bodyPr wrap="square" rtlCol="0">
            <a:spAutoFit/>
          </a:bodyPr>
          <a:lstStyle/>
          <a:p>
            <a:pPr marL="342900" indent="-342900">
              <a:buFont typeface="Arial"/>
              <a:buChar char="•"/>
            </a:pPr>
            <a:r>
              <a:rPr lang="es-ES" sz="2000" dirty="0" smtClean="0">
                <a:hlinkClick r:id="rId2" action="ppaction://hlinksldjump"/>
              </a:rPr>
              <a:t>Locomotora de vapor </a:t>
            </a:r>
            <a:r>
              <a:rPr lang="es-ES" sz="2000" dirty="0" smtClean="0"/>
              <a:t>(</a:t>
            </a:r>
            <a:r>
              <a:rPr lang="es-ES" sz="2000" dirty="0" err="1" smtClean="0"/>
              <a:t>Stephenson</a:t>
            </a:r>
            <a:r>
              <a:rPr lang="es-ES" sz="2000" dirty="0" smtClean="0"/>
              <a:t>, 1829)</a:t>
            </a:r>
          </a:p>
          <a:p>
            <a:pPr marL="342900" indent="-342900">
              <a:buFont typeface="Arial"/>
              <a:buChar char="•"/>
            </a:pPr>
            <a:r>
              <a:rPr lang="es-ES" sz="2000" dirty="0" smtClean="0">
                <a:hlinkClick r:id="rId2" action="ppaction://hlinksldjump"/>
              </a:rPr>
              <a:t>Barco de vapor </a:t>
            </a:r>
            <a:r>
              <a:rPr lang="es-ES" sz="2000" dirty="0" smtClean="0"/>
              <a:t>(</a:t>
            </a:r>
            <a:r>
              <a:rPr lang="es-ES" sz="2000" dirty="0" err="1" smtClean="0"/>
              <a:t>Fulton</a:t>
            </a:r>
            <a:r>
              <a:rPr lang="es-ES" sz="2000" dirty="0" smtClean="0"/>
              <a:t>, 1807)</a:t>
            </a:r>
          </a:p>
          <a:p>
            <a:pPr marL="342900" indent="-342900">
              <a:buFont typeface="Arial"/>
              <a:buChar char="•"/>
            </a:pPr>
            <a:r>
              <a:rPr lang="es-ES" sz="2000" dirty="0" smtClean="0"/>
              <a:t>“Boom” bursátil del </a:t>
            </a:r>
            <a:r>
              <a:rPr lang="es-ES" sz="2000" dirty="0" smtClean="0">
                <a:hlinkClick r:id="rId2" action="ppaction://hlinksldjump"/>
              </a:rPr>
              <a:t>Ferrocarril,</a:t>
            </a:r>
            <a:r>
              <a:rPr lang="es-ES" sz="2000" dirty="0" smtClean="0"/>
              <a:t> 1846.</a:t>
            </a:r>
          </a:p>
          <a:p>
            <a:pPr marL="342900" indent="-342900">
              <a:buFont typeface="Arial"/>
              <a:buChar char="•"/>
            </a:pPr>
            <a:r>
              <a:rPr lang="es-ES" sz="2000" dirty="0" smtClean="0"/>
              <a:t>Del comercio local y comercial al mercado nacional e internacional</a:t>
            </a:r>
          </a:p>
          <a:p>
            <a:pPr marL="800100" lvl="1" indent="-342900">
              <a:buFont typeface="Arial"/>
              <a:buChar char="•"/>
            </a:pPr>
            <a:r>
              <a:rPr lang="es-ES" sz="2000" dirty="0" smtClean="0"/>
              <a:t>Más consumidores (aumento población)</a:t>
            </a:r>
          </a:p>
          <a:p>
            <a:pPr marL="800100" lvl="1" indent="-342900">
              <a:buFont typeface="Arial"/>
              <a:buChar char="•"/>
            </a:pPr>
            <a:r>
              <a:rPr lang="es-ES" sz="2000" dirty="0" smtClean="0"/>
              <a:t>Más capacidad adquisitiva (aumento y especialización producción agraria</a:t>
            </a:r>
          </a:p>
          <a:p>
            <a:pPr marL="800100" lvl="1" indent="-342900">
              <a:buFont typeface="Arial"/>
              <a:buChar char="•"/>
            </a:pPr>
            <a:r>
              <a:rPr lang="es-ES" sz="2000" dirty="0" smtClean="0"/>
              <a:t>Mejora en los transportes.</a:t>
            </a:r>
          </a:p>
        </p:txBody>
      </p:sp>
      <p:sp>
        <p:nvSpPr>
          <p:cNvPr id="5" name="CuadroTexto 4"/>
          <p:cNvSpPr txBox="1"/>
          <p:nvPr/>
        </p:nvSpPr>
        <p:spPr>
          <a:xfrm>
            <a:off x="707790" y="4225275"/>
            <a:ext cx="4235354" cy="461665"/>
          </a:xfrm>
          <a:prstGeom prst="rect">
            <a:avLst/>
          </a:prstGeom>
          <a:noFill/>
        </p:spPr>
        <p:txBody>
          <a:bodyPr wrap="none" rtlCol="0">
            <a:spAutoFit/>
          </a:bodyPr>
          <a:lstStyle/>
          <a:p>
            <a:r>
              <a:rPr lang="es-ES" sz="2400" dirty="0" smtClean="0">
                <a:solidFill>
                  <a:srgbClr val="0000FF"/>
                </a:solidFill>
              </a:rPr>
              <a:t>Expansión de la industrialización</a:t>
            </a:r>
            <a:endParaRPr lang="es-ES" sz="2400" dirty="0">
              <a:solidFill>
                <a:srgbClr val="0000FF"/>
              </a:solidFill>
            </a:endParaRPr>
          </a:p>
        </p:txBody>
      </p:sp>
      <p:sp>
        <p:nvSpPr>
          <p:cNvPr id="6" name="CuadroTexto 5"/>
          <p:cNvSpPr txBox="1"/>
          <p:nvPr/>
        </p:nvSpPr>
        <p:spPr>
          <a:xfrm>
            <a:off x="707790" y="4726428"/>
            <a:ext cx="7684673" cy="1938992"/>
          </a:xfrm>
          <a:prstGeom prst="rect">
            <a:avLst/>
          </a:prstGeom>
          <a:noFill/>
          <a:ln>
            <a:solidFill>
              <a:schemeClr val="tx1"/>
            </a:solidFill>
          </a:ln>
        </p:spPr>
        <p:txBody>
          <a:bodyPr wrap="square" rtlCol="0">
            <a:spAutoFit/>
          </a:bodyPr>
          <a:lstStyle/>
          <a:p>
            <a:r>
              <a:rPr lang="es-ES" sz="2000" dirty="0" smtClean="0"/>
              <a:t>De Gran Bretaña, la industrialización “saltó” a Europa Occidental y a EE.UU y Japón</a:t>
            </a:r>
          </a:p>
          <a:p>
            <a:pPr marL="342900" indent="-342900">
              <a:buFont typeface="Arial"/>
              <a:buChar char="•"/>
            </a:pPr>
            <a:r>
              <a:rPr lang="es-ES" sz="2000" dirty="0" smtClean="0"/>
              <a:t>1º Francia, Holanda y Bélgica (1820-1850)</a:t>
            </a:r>
          </a:p>
          <a:p>
            <a:pPr marL="342900" indent="-342900">
              <a:buFont typeface="Arial"/>
              <a:buChar char="•"/>
            </a:pPr>
            <a:r>
              <a:rPr lang="es-ES" sz="2000" dirty="0" smtClean="0"/>
              <a:t>2ª Alemania (1850-70)</a:t>
            </a:r>
          </a:p>
          <a:p>
            <a:pPr marL="342900" indent="-342900">
              <a:buFont typeface="Arial"/>
              <a:buChar char="•"/>
            </a:pPr>
            <a:r>
              <a:rPr lang="es-ES" sz="2000" dirty="0" smtClean="0"/>
              <a:t>3º Norte Italia y España, EE.UU, Japón (1870-1890</a:t>
            </a:r>
          </a:p>
          <a:p>
            <a:pPr marL="342900" indent="-342900">
              <a:buFont typeface="Arial"/>
              <a:buChar char="•"/>
            </a:pPr>
            <a:r>
              <a:rPr lang="es-ES" sz="2000" dirty="0" smtClean="0"/>
              <a:t>4º Europa Oriental: sólo </a:t>
            </a:r>
            <a:r>
              <a:rPr lang="es-ES" sz="2000" dirty="0" err="1" smtClean="0"/>
              <a:t>nucleos</a:t>
            </a:r>
            <a:r>
              <a:rPr lang="es-ES" sz="2000" dirty="0" smtClean="0"/>
              <a:t> aislados en Austria-Hungría y Rusia</a:t>
            </a:r>
          </a:p>
        </p:txBody>
      </p:sp>
    </p:spTree>
    <p:extLst>
      <p:ext uri="{BB962C8B-B14F-4D97-AF65-F5344CB8AC3E}">
        <p14:creationId xmlns:p14="http://schemas.microsoft.com/office/powerpoint/2010/main" val="1700557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build="p"/>
      <p:bldP spid="6"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24522" y="469930"/>
            <a:ext cx="4042317" cy="646331"/>
          </a:xfrm>
          <a:prstGeom prst="rect">
            <a:avLst/>
          </a:prstGeom>
          <a:noFill/>
        </p:spPr>
        <p:txBody>
          <a:bodyPr wrap="none" rtlCol="0">
            <a:spAutoFit/>
          </a:bodyPr>
          <a:lstStyle/>
          <a:p>
            <a:r>
              <a:rPr lang="es-ES" sz="3600" dirty="0" smtClean="0">
                <a:solidFill>
                  <a:srgbClr val="0000FF"/>
                </a:solidFill>
              </a:rPr>
              <a:t>El capitalismo liberal</a:t>
            </a:r>
            <a:endParaRPr lang="es-ES" sz="3600" dirty="0">
              <a:solidFill>
                <a:srgbClr val="0000FF"/>
              </a:solidFill>
            </a:endParaRPr>
          </a:p>
        </p:txBody>
      </p:sp>
      <p:sp>
        <p:nvSpPr>
          <p:cNvPr id="5" name="CuadroTexto 4"/>
          <p:cNvSpPr txBox="1"/>
          <p:nvPr/>
        </p:nvSpPr>
        <p:spPr>
          <a:xfrm>
            <a:off x="624523" y="4335853"/>
            <a:ext cx="8155469" cy="2246769"/>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000" dirty="0" smtClean="0"/>
              <a:t>Definición de Capitalismo:</a:t>
            </a:r>
          </a:p>
          <a:p>
            <a:r>
              <a:rPr lang="es-ES" sz="2000" dirty="0" smtClean="0"/>
              <a:t>Es </a:t>
            </a:r>
            <a:r>
              <a:rPr lang="es-ES" sz="2000" dirty="0"/>
              <a:t>un </a:t>
            </a:r>
            <a:r>
              <a:rPr lang="es-ES" sz="2000" b="1" dirty="0"/>
              <a:t>sistema socioeconómico</a:t>
            </a:r>
            <a:r>
              <a:rPr lang="es-ES" sz="2000" dirty="0"/>
              <a:t> en el cual los medios de </a:t>
            </a:r>
            <a:r>
              <a:rPr lang="es-ES" sz="2000" b="1" dirty="0"/>
              <a:t>producción y distribución</a:t>
            </a:r>
            <a:r>
              <a:rPr lang="es-ES" sz="2000" dirty="0"/>
              <a:t> son de </a:t>
            </a:r>
            <a:r>
              <a:rPr lang="es-ES" sz="2000" b="1" dirty="0"/>
              <a:t>propiedad privada y con fines de lucro</a:t>
            </a:r>
            <a:r>
              <a:rPr lang="es-ES" sz="2000" dirty="0"/>
              <a:t>. Las decisiones relativas a la oferta, la demanda, el precio, la distribución y las inversiones no han de ser tomadas por el gobierno. El capitalismo es dominante en el mundo occidental desde el fin del feudalismo en el siglo XVII en Inglaterra, y se rige por el dinero, la economía de mercado y los capitales</a:t>
            </a:r>
            <a:r>
              <a:rPr lang="es-ES" sz="2000" dirty="0" smtClean="0"/>
              <a:t>.</a:t>
            </a:r>
            <a:endParaRPr lang="es-ES" sz="2000" dirty="0"/>
          </a:p>
        </p:txBody>
      </p:sp>
      <p:sp>
        <p:nvSpPr>
          <p:cNvPr id="6" name="Rectángulo 5"/>
          <p:cNvSpPr/>
          <p:nvPr/>
        </p:nvSpPr>
        <p:spPr>
          <a:xfrm>
            <a:off x="624522" y="1188920"/>
            <a:ext cx="8155470" cy="286232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ES" sz="2000" b="1" dirty="0" smtClean="0"/>
              <a:t>Definición de Liberalismo Económico</a:t>
            </a:r>
          </a:p>
          <a:p>
            <a:r>
              <a:rPr lang="es-ES" sz="2000" dirty="0" smtClean="0"/>
              <a:t>Es </a:t>
            </a:r>
            <a:r>
              <a:rPr lang="es-ES" sz="2000" dirty="0"/>
              <a:t>el </a:t>
            </a:r>
            <a:r>
              <a:rPr lang="es-ES" sz="2000" b="1" dirty="0"/>
              <a:t>pensamiento económico </a:t>
            </a:r>
            <a:r>
              <a:rPr lang="es-ES" sz="2000" dirty="0"/>
              <a:t>que destaca la libertad de actuación de la iniciativa privada, en donde son las fuerzas del mercado las que establecen los precios y los salarios. </a:t>
            </a:r>
            <a:r>
              <a:rPr lang="es-ES" sz="2000" b="1" u="sng" dirty="0"/>
              <a:t>Se considera que la participación del Estado en la actividad económica debe ser la mínima posible </a:t>
            </a:r>
            <a:r>
              <a:rPr lang="es-ES" sz="2000" dirty="0"/>
              <a:t>e incluso sería lo óptimo, aunque utópico, que no hubiera ninguna participación del Estado. </a:t>
            </a:r>
            <a:r>
              <a:rPr lang="es-ES" sz="2000" dirty="0" smtClean="0"/>
              <a:t>Sus principales teóricos fueron  </a:t>
            </a:r>
            <a:r>
              <a:rPr lang="es-ES" sz="2000" b="1" dirty="0">
                <a:hlinkClick r:id="rId2" action="ppaction://hlinksldjump"/>
              </a:rPr>
              <a:t>Adam Smith </a:t>
            </a:r>
            <a:r>
              <a:rPr lang="es-ES" sz="2000" dirty="0"/>
              <a:t>(1723-1790) el padre de la economía </a:t>
            </a:r>
            <a:r>
              <a:rPr lang="es-ES" sz="2000" dirty="0" smtClean="0"/>
              <a:t>moderna, </a:t>
            </a:r>
            <a:r>
              <a:rPr lang="es-ES" sz="2000" b="1" dirty="0" smtClean="0">
                <a:hlinkClick r:id="rId2" action="ppaction://hlinksldjump"/>
              </a:rPr>
              <a:t>Thomas </a:t>
            </a:r>
            <a:r>
              <a:rPr lang="es-ES" sz="2000" b="1" dirty="0">
                <a:hlinkClick r:id="rId2" action="ppaction://hlinksldjump"/>
              </a:rPr>
              <a:t>Malthus </a:t>
            </a:r>
            <a:r>
              <a:rPr lang="es-ES" sz="2000" dirty="0"/>
              <a:t>(1766-1834) y ya en el siglo XIX David Ricardo (1772-1823) y John Stuart </a:t>
            </a:r>
            <a:r>
              <a:rPr lang="es-ES" sz="2000" dirty="0" err="1"/>
              <a:t>Mill</a:t>
            </a:r>
            <a:r>
              <a:rPr lang="es-ES" sz="2000" dirty="0"/>
              <a:t> (1806-1873).</a:t>
            </a:r>
          </a:p>
        </p:txBody>
      </p:sp>
    </p:spTree>
    <p:extLst>
      <p:ext uri="{BB962C8B-B14F-4D97-AF65-F5344CB8AC3E}">
        <p14:creationId xmlns:p14="http://schemas.microsoft.com/office/powerpoint/2010/main" val="4221660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24522" y="469930"/>
            <a:ext cx="7638930" cy="646331"/>
          </a:xfrm>
          <a:prstGeom prst="rect">
            <a:avLst/>
          </a:prstGeom>
          <a:noFill/>
        </p:spPr>
        <p:txBody>
          <a:bodyPr wrap="none" rtlCol="0">
            <a:spAutoFit/>
          </a:bodyPr>
          <a:lstStyle/>
          <a:p>
            <a:r>
              <a:rPr lang="es-ES" sz="3600" dirty="0" smtClean="0">
                <a:solidFill>
                  <a:srgbClr val="0000FF"/>
                </a:solidFill>
              </a:rPr>
              <a:t>El capitalismo como sistema económico</a:t>
            </a:r>
            <a:endParaRPr lang="es-ES" sz="3600" dirty="0">
              <a:solidFill>
                <a:srgbClr val="0000FF"/>
              </a:solidFill>
            </a:endParaRPr>
          </a:p>
        </p:txBody>
      </p:sp>
      <p:sp>
        <p:nvSpPr>
          <p:cNvPr id="3" name="CuadroTexto 2"/>
          <p:cNvSpPr txBox="1"/>
          <p:nvPr/>
        </p:nvSpPr>
        <p:spPr>
          <a:xfrm>
            <a:off x="999231" y="2373612"/>
            <a:ext cx="1196687" cy="400110"/>
          </a:xfrm>
          <a:prstGeom prst="rect">
            <a:avLst/>
          </a:prstGeom>
          <a:noFill/>
          <a:ln>
            <a:noFill/>
          </a:ln>
        </p:spPr>
        <p:txBody>
          <a:bodyPr wrap="none" rtlCol="0">
            <a:spAutoFit/>
          </a:bodyPr>
          <a:lstStyle/>
          <a:p>
            <a:r>
              <a:rPr lang="es-ES" sz="2000" dirty="0" smtClean="0"/>
              <a:t>Principios</a:t>
            </a:r>
          </a:p>
        </p:txBody>
      </p:sp>
      <p:sp>
        <p:nvSpPr>
          <p:cNvPr id="4" name="CuadroTexto 3"/>
          <p:cNvSpPr txBox="1"/>
          <p:nvPr/>
        </p:nvSpPr>
        <p:spPr>
          <a:xfrm>
            <a:off x="2560528" y="1491038"/>
            <a:ext cx="5814412" cy="2246769"/>
          </a:xfrm>
          <a:prstGeom prst="rect">
            <a:avLst/>
          </a:prstGeom>
          <a:noFill/>
          <a:ln>
            <a:noFill/>
          </a:ln>
        </p:spPr>
        <p:txBody>
          <a:bodyPr wrap="none" rtlCol="0">
            <a:spAutoFit/>
          </a:bodyPr>
          <a:lstStyle/>
          <a:p>
            <a:pPr marL="342900" indent="-342900">
              <a:buFont typeface="Arial"/>
              <a:buChar char="•"/>
            </a:pPr>
            <a:r>
              <a:rPr lang="es-ES" sz="2000" dirty="0" smtClean="0"/>
              <a:t>Propiedad privada de los </a:t>
            </a:r>
            <a:r>
              <a:rPr lang="es-ES" sz="2000" b="1" dirty="0" smtClean="0"/>
              <a:t>medios de producción(*)</a:t>
            </a:r>
          </a:p>
          <a:p>
            <a:pPr marL="800100" lvl="1" indent="-342900">
              <a:buFont typeface="Arial"/>
              <a:buChar char="•"/>
            </a:pPr>
            <a:r>
              <a:rPr lang="es-ES" sz="2000" dirty="0" smtClean="0"/>
              <a:t>Capital (mueble) instalaciones (inmueble)</a:t>
            </a:r>
          </a:p>
          <a:p>
            <a:pPr marL="342900" indent="-342900">
              <a:buFont typeface="Arial"/>
              <a:buChar char="•"/>
            </a:pPr>
            <a:r>
              <a:rPr lang="es-ES" sz="2000" dirty="0" smtClean="0"/>
              <a:t>Libertad de precios</a:t>
            </a:r>
          </a:p>
          <a:p>
            <a:pPr marL="800100" lvl="1" indent="-342900">
              <a:buFont typeface="Arial"/>
              <a:buChar char="•"/>
            </a:pPr>
            <a:r>
              <a:rPr lang="es-ES" sz="2000" dirty="0" smtClean="0"/>
              <a:t>¿Dónde?</a:t>
            </a:r>
            <a:r>
              <a:rPr lang="es-ES" sz="2000" dirty="0" smtClean="0">
                <a:sym typeface="Wingdings"/>
              </a:rPr>
              <a:t> </a:t>
            </a:r>
            <a:r>
              <a:rPr lang="es-ES" sz="2000" b="1" dirty="0" smtClean="0">
                <a:sym typeface="Wingdings"/>
              </a:rPr>
              <a:t>mercados</a:t>
            </a:r>
            <a:r>
              <a:rPr lang="es-ES" sz="2000" b="1" baseline="30000" dirty="0" smtClean="0">
                <a:sym typeface="Wingdings"/>
              </a:rPr>
              <a:t>(*)</a:t>
            </a:r>
          </a:p>
          <a:p>
            <a:pPr marL="800100" lvl="1" indent="-342900">
              <a:buFont typeface="Arial"/>
              <a:buChar char="•"/>
            </a:pPr>
            <a:r>
              <a:rPr lang="es-ES" sz="2000" b="1" dirty="0" smtClean="0">
                <a:sym typeface="Wingdings"/>
                <a:hlinkClick r:id="rId2" action="ppaction://hlinksldjump"/>
              </a:rPr>
              <a:t>“Mano invisible”</a:t>
            </a:r>
            <a:r>
              <a:rPr lang="es-ES" sz="2000" b="1" baseline="30000" dirty="0" smtClean="0">
                <a:sym typeface="Wingdings"/>
              </a:rPr>
              <a:t>(*)</a:t>
            </a:r>
          </a:p>
          <a:p>
            <a:pPr marL="800100" lvl="1" indent="-342900">
              <a:buFont typeface="Arial"/>
              <a:buChar char="•"/>
            </a:pPr>
            <a:r>
              <a:rPr lang="es-ES" sz="2000" dirty="0" smtClean="0">
                <a:sym typeface="Wingdings"/>
              </a:rPr>
              <a:t>Ley de </a:t>
            </a:r>
            <a:r>
              <a:rPr lang="es-ES" sz="2000" b="1" dirty="0" smtClean="0">
                <a:sym typeface="Wingdings"/>
                <a:hlinkClick r:id="rId2" action="ppaction://hlinksldjump"/>
              </a:rPr>
              <a:t>Oferta y Demanda</a:t>
            </a:r>
            <a:r>
              <a:rPr lang="es-ES" sz="2000" b="1" baseline="30000" dirty="0" smtClean="0">
                <a:sym typeface="Wingdings"/>
              </a:rPr>
              <a:t>(*)</a:t>
            </a:r>
          </a:p>
          <a:p>
            <a:pPr marL="342900" indent="-342900">
              <a:buFont typeface="Arial"/>
              <a:buChar char="•"/>
            </a:pPr>
            <a:r>
              <a:rPr lang="es-ES" sz="2000" dirty="0" smtClean="0">
                <a:sym typeface="Wingdings"/>
              </a:rPr>
              <a:t>Obtención máximo beneficio </a:t>
            </a:r>
            <a:r>
              <a:rPr lang="es-ES" sz="2000" b="1" dirty="0" smtClean="0">
                <a:sym typeface="Wingdings"/>
                <a:hlinkClick r:id="rId3" action="ppaction://hlinksldjump"/>
              </a:rPr>
              <a:t>plusvalí</a:t>
            </a:r>
            <a:r>
              <a:rPr lang="es-ES" sz="2000" b="1" dirty="0" smtClean="0">
                <a:sym typeface="Wingdings"/>
              </a:rPr>
              <a:t>a</a:t>
            </a:r>
            <a:r>
              <a:rPr lang="es-ES" sz="2000" b="1" baseline="30000" dirty="0" smtClean="0">
                <a:sym typeface="Wingdings"/>
              </a:rPr>
              <a:t>(*)</a:t>
            </a:r>
            <a:endParaRPr lang="es-ES" sz="2000" b="1" baseline="30000" dirty="0" smtClean="0"/>
          </a:p>
        </p:txBody>
      </p:sp>
      <p:sp>
        <p:nvSpPr>
          <p:cNvPr id="5" name="Abrir llave 4"/>
          <p:cNvSpPr/>
          <p:nvPr/>
        </p:nvSpPr>
        <p:spPr>
          <a:xfrm>
            <a:off x="2195918" y="1532681"/>
            <a:ext cx="364610" cy="22051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6" name="CuadroTexto 5"/>
          <p:cNvSpPr txBox="1"/>
          <p:nvPr/>
        </p:nvSpPr>
        <p:spPr>
          <a:xfrm>
            <a:off x="1026729" y="4857994"/>
            <a:ext cx="1715409" cy="400110"/>
          </a:xfrm>
          <a:prstGeom prst="rect">
            <a:avLst/>
          </a:prstGeom>
          <a:noFill/>
          <a:ln>
            <a:noFill/>
          </a:ln>
        </p:spPr>
        <p:txBody>
          <a:bodyPr wrap="none" rtlCol="0">
            <a:spAutoFit/>
          </a:bodyPr>
          <a:lstStyle/>
          <a:p>
            <a:r>
              <a:rPr lang="es-ES" sz="2000" dirty="0" smtClean="0"/>
              <a:t>Consecuencias</a:t>
            </a:r>
          </a:p>
        </p:txBody>
      </p:sp>
      <p:sp>
        <p:nvSpPr>
          <p:cNvPr id="7" name="CuadroTexto 6"/>
          <p:cNvSpPr txBox="1"/>
          <p:nvPr/>
        </p:nvSpPr>
        <p:spPr>
          <a:xfrm>
            <a:off x="3289136" y="4393283"/>
            <a:ext cx="4343958" cy="1323439"/>
          </a:xfrm>
          <a:prstGeom prst="rect">
            <a:avLst/>
          </a:prstGeom>
          <a:noFill/>
          <a:ln>
            <a:noFill/>
          </a:ln>
        </p:spPr>
        <p:txBody>
          <a:bodyPr wrap="none" rtlCol="0">
            <a:spAutoFit/>
          </a:bodyPr>
          <a:lstStyle/>
          <a:p>
            <a:r>
              <a:rPr lang="es-ES" sz="2000" dirty="0" smtClean="0"/>
              <a:t>Acumulación beneficios </a:t>
            </a:r>
            <a:r>
              <a:rPr lang="es-ES" sz="2000" dirty="0" smtClean="0">
                <a:sym typeface="Wingdings"/>
              </a:rPr>
              <a:t> oligarquía(*)</a:t>
            </a:r>
          </a:p>
          <a:p>
            <a:r>
              <a:rPr lang="es-ES" sz="2000" dirty="0" smtClean="0">
                <a:sym typeface="Wingdings"/>
              </a:rPr>
              <a:t>Crisis periódicas (sobreproducción)</a:t>
            </a:r>
          </a:p>
          <a:p>
            <a:r>
              <a:rPr lang="es-ES" sz="2000" dirty="0" smtClean="0">
                <a:sym typeface="Wingdings"/>
              </a:rPr>
              <a:t>Aparición Movimientos Sociales</a:t>
            </a:r>
          </a:p>
          <a:p>
            <a:r>
              <a:rPr lang="es-ES" sz="2000" dirty="0" smtClean="0">
                <a:sym typeface="Wingdings"/>
              </a:rPr>
              <a:t>Sindicalismo, Marxismo, Anarquismo</a:t>
            </a:r>
            <a:endParaRPr lang="es-ES" sz="2000" dirty="0" smtClean="0"/>
          </a:p>
        </p:txBody>
      </p:sp>
      <p:sp>
        <p:nvSpPr>
          <p:cNvPr id="8" name="Abrir llave 7"/>
          <p:cNvSpPr/>
          <p:nvPr/>
        </p:nvSpPr>
        <p:spPr>
          <a:xfrm>
            <a:off x="2742138" y="4393283"/>
            <a:ext cx="364610" cy="132343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291985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none" rtlCol="0">
        <a:spAutoFit/>
      </a:bodyPr>
      <a:lstStyle>
        <a:defPPr>
          <a:defRPr sz="2000"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304</TotalTime>
  <Words>1154</Words>
  <Application>Microsoft Macintosh PowerPoint</Application>
  <PresentationFormat>Presentación en pantalla (4:3)</PresentationFormat>
  <Paragraphs>102</Paragraphs>
  <Slides>23</Slides>
  <Notes>0</Notes>
  <HiddenSlides>0</HiddenSlides>
  <MMClips>4</MMClips>
  <ScaleCrop>false</ScaleCrop>
  <HeadingPairs>
    <vt:vector size="4" baseType="variant">
      <vt:variant>
        <vt:lpstr>Tema</vt:lpstr>
      </vt:variant>
      <vt:variant>
        <vt:i4>1</vt:i4>
      </vt:variant>
      <vt:variant>
        <vt:lpstr>Títulos de diapositiva</vt:lpstr>
      </vt:variant>
      <vt:variant>
        <vt:i4>23</vt:i4>
      </vt:variant>
    </vt:vector>
  </HeadingPairs>
  <TitlesOfParts>
    <vt:vector size="2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Generalitat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Ildefonso</dc:creator>
  <cp:keywords/>
  <dc:description/>
  <cp:lastModifiedBy>Vicente</cp:lastModifiedBy>
  <cp:revision>60</cp:revision>
  <dcterms:created xsi:type="dcterms:W3CDTF">2014-09-15T10:17:07Z</dcterms:created>
  <dcterms:modified xsi:type="dcterms:W3CDTF">2014-09-26T16:38:02Z</dcterms:modified>
  <cp:category/>
</cp:coreProperties>
</file>